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59" r:id="rId6"/>
    <p:sldId id="258" r:id="rId7"/>
    <p:sldId id="260" r:id="rId8"/>
    <p:sldId id="261" r:id="rId9"/>
    <p:sldId id="262" r:id="rId10"/>
    <p:sldId id="266" r:id="rId11"/>
    <p:sldId id="263" r:id="rId12"/>
    <p:sldId id="264" r:id="rId13"/>
    <p:sldId id="265"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 userDrawn="1">
          <p15:clr>
            <a:srgbClr val="A4A3A4"/>
          </p15:clr>
        </p15:guide>
        <p15:guide id="2" pos="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B4F69F-AB63-FFD5-AC3F-BDB9EFFD75F3}" name="Brown, Suzanne M" initials="BM" userId="S::subrown@bswhealth.org::4dc41f71-b1b1-402a-bb18-0926caa9b7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nn-Harvey, Deborah L" initials="MDL" lastIdx="4" clrIdx="0">
    <p:extLst>
      <p:ext uri="{19B8F6BF-5375-455C-9EA6-DF929625EA0E}">
        <p15:presenceInfo xmlns:p15="http://schemas.microsoft.com/office/powerpoint/2012/main" userId="S::DMANNHARVEY@bswhealth.org::f5326dec-011e-472c-b01f-e5fe2af43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5"/>
    <a:srgbClr val="5EAEE0"/>
    <a:srgbClr val="A0DBE9"/>
    <a:srgbClr val="96D1F2"/>
    <a:srgbClr val="A1C1E6"/>
    <a:srgbClr val="6283C2"/>
    <a:srgbClr val="003DA6"/>
    <a:srgbClr val="008FB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EDEC71-B274-4CA5-8E3E-BB4B33682166}" v="336" dt="2021-12-22T15:52:58.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576"/>
        <p:guide pos="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lee, Wendy" userId="f9f026b4-458e-4e4e-a6d9-283cd05486ab" providerId="ADAL" clId="{4AEDEC71-B274-4CA5-8E3E-BB4B33682166}"/>
    <pc:docChg chg="custSel modSld">
      <pc:chgData name="Brownlee, Wendy" userId="f9f026b4-458e-4e4e-a6d9-283cd05486ab" providerId="ADAL" clId="{4AEDEC71-B274-4CA5-8E3E-BB4B33682166}" dt="2021-12-22T15:52:58.648" v="331" actId="20577"/>
      <pc:docMkLst>
        <pc:docMk/>
      </pc:docMkLst>
      <pc:sldChg chg="modSp mod">
        <pc:chgData name="Brownlee, Wendy" userId="f9f026b4-458e-4e4e-a6d9-283cd05486ab" providerId="ADAL" clId="{4AEDEC71-B274-4CA5-8E3E-BB4B33682166}" dt="2021-12-22T15:52:58.648" v="331" actId="20577"/>
        <pc:sldMkLst>
          <pc:docMk/>
          <pc:sldMk cId="1468413899" sldId="259"/>
        </pc:sldMkLst>
        <pc:spChg chg="mod">
          <ac:chgData name="Brownlee, Wendy" userId="f9f026b4-458e-4e4e-a6d9-283cd05486ab" providerId="ADAL" clId="{4AEDEC71-B274-4CA5-8E3E-BB4B33682166}" dt="2021-12-22T15:52:58.648" v="331" actId="20577"/>
          <ac:spMkLst>
            <pc:docMk/>
            <pc:sldMk cId="1468413899" sldId="259"/>
            <ac:spMk id="8" creationId="{FB5BED88-46F4-4F49-AEEF-C696BC06EB81}"/>
          </ac:spMkLst>
        </pc:spChg>
      </pc:sldChg>
      <pc:sldChg chg="modSp mod">
        <pc:chgData name="Brownlee, Wendy" userId="f9f026b4-458e-4e4e-a6d9-283cd05486ab" providerId="ADAL" clId="{4AEDEC71-B274-4CA5-8E3E-BB4B33682166}" dt="2021-12-22T15:51:36.415" v="144" actId="20577"/>
        <pc:sldMkLst>
          <pc:docMk/>
          <pc:sldMk cId="227431362" sldId="260"/>
        </pc:sldMkLst>
        <pc:spChg chg="mod">
          <ac:chgData name="Brownlee, Wendy" userId="f9f026b4-458e-4e4e-a6d9-283cd05486ab" providerId="ADAL" clId="{4AEDEC71-B274-4CA5-8E3E-BB4B33682166}" dt="2021-12-22T15:51:36.415" v="144" actId="20577"/>
          <ac:spMkLst>
            <pc:docMk/>
            <pc:sldMk cId="227431362" sldId="260"/>
            <ac:spMk id="3" creationId="{38EBAF9E-C652-4A4A-A196-51A195EC12A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D8766-A3DC-4251-99F1-859B7EAD9B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249D9EF-FFB5-4384-B202-B092283F9E1D}">
      <dgm:prSet/>
      <dgm:spPr>
        <a:solidFill>
          <a:srgbClr val="008FBE"/>
        </a:solidFill>
      </dgm:spPr>
      <dgm:t>
        <a:bodyPr/>
        <a:lstStyle/>
        <a:p>
          <a:r>
            <a:rPr lang="en-US"/>
            <a:t>Claims &amp; Billing </a:t>
          </a:r>
        </a:p>
      </dgm:t>
    </dgm:pt>
    <dgm:pt modelId="{114DA372-BA33-4F26-AC93-4E0981DA630E}" type="parTrans" cxnId="{560B28E5-0A84-4700-AA87-2539A98C091C}">
      <dgm:prSet/>
      <dgm:spPr/>
      <dgm:t>
        <a:bodyPr/>
        <a:lstStyle/>
        <a:p>
          <a:endParaRPr lang="en-US"/>
        </a:p>
      </dgm:t>
    </dgm:pt>
    <dgm:pt modelId="{B8D6B3E5-A166-49A3-9BE1-D3243A8AAAD0}" type="sibTrans" cxnId="{560B28E5-0A84-4700-AA87-2539A98C091C}">
      <dgm:prSet/>
      <dgm:spPr/>
      <dgm:t>
        <a:bodyPr/>
        <a:lstStyle/>
        <a:p>
          <a:endParaRPr lang="en-US"/>
        </a:p>
      </dgm:t>
    </dgm:pt>
    <dgm:pt modelId="{98FF9878-440B-4131-8108-63EB34D5787C}">
      <dgm:prSet/>
      <dgm:spPr>
        <a:solidFill>
          <a:srgbClr val="008FBE"/>
        </a:solidFill>
      </dgm:spPr>
      <dgm:t>
        <a:bodyPr/>
        <a:lstStyle/>
        <a:p>
          <a:r>
            <a:rPr lang="en-US"/>
            <a:t>Forms &amp; Guides</a:t>
          </a:r>
        </a:p>
      </dgm:t>
    </dgm:pt>
    <dgm:pt modelId="{92C95CF6-AB76-4C20-B6EA-30E4C4F1AC89}" type="parTrans" cxnId="{87AD6EBA-29F4-453B-B0E4-C2CEADD6D2D2}">
      <dgm:prSet/>
      <dgm:spPr/>
      <dgm:t>
        <a:bodyPr/>
        <a:lstStyle/>
        <a:p>
          <a:endParaRPr lang="en-US"/>
        </a:p>
      </dgm:t>
    </dgm:pt>
    <dgm:pt modelId="{BC1DC10A-96AF-4D28-AC28-4D2E9E007932}" type="sibTrans" cxnId="{87AD6EBA-29F4-453B-B0E4-C2CEADD6D2D2}">
      <dgm:prSet/>
      <dgm:spPr/>
      <dgm:t>
        <a:bodyPr/>
        <a:lstStyle/>
        <a:p>
          <a:endParaRPr lang="en-US"/>
        </a:p>
      </dgm:t>
    </dgm:pt>
    <dgm:pt modelId="{0957FF59-33F8-43C6-A98B-1BD7FEED6B05}">
      <dgm:prSet/>
      <dgm:spPr>
        <a:solidFill>
          <a:srgbClr val="008FBE"/>
        </a:solidFill>
      </dgm:spPr>
      <dgm:t>
        <a:bodyPr/>
        <a:lstStyle/>
        <a:p>
          <a:r>
            <a:rPr lang="en-US"/>
            <a:t>Prior Authorizations</a:t>
          </a:r>
        </a:p>
      </dgm:t>
    </dgm:pt>
    <dgm:pt modelId="{4CF82AC6-823E-4684-A245-0BE2FAF56223}" type="parTrans" cxnId="{DB5CBCD9-5461-444D-84D9-A0DF033ABBA3}">
      <dgm:prSet/>
      <dgm:spPr/>
      <dgm:t>
        <a:bodyPr/>
        <a:lstStyle/>
        <a:p>
          <a:endParaRPr lang="en-US"/>
        </a:p>
      </dgm:t>
    </dgm:pt>
    <dgm:pt modelId="{AF7E8510-FED2-4E9F-BBBA-572AB994078E}" type="sibTrans" cxnId="{DB5CBCD9-5461-444D-84D9-A0DF033ABBA3}">
      <dgm:prSet/>
      <dgm:spPr/>
      <dgm:t>
        <a:bodyPr/>
        <a:lstStyle/>
        <a:p>
          <a:endParaRPr lang="en-US"/>
        </a:p>
      </dgm:t>
    </dgm:pt>
    <dgm:pt modelId="{1F52947D-FCDB-49A5-8987-5062D0415E95}">
      <dgm:prSet/>
      <dgm:spPr>
        <a:solidFill>
          <a:srgbClr val="008FBE"/>
        </a:solidFill>
      </dgm:spPr>
      <dgm:t>
        <a:bodyPr/>
        <a:lstStyle/>
        <a:p>
          <a:r>
            <a:rPr lang="en-US"/>
            <a:t>Quality Improvement</a:t>
          </a:r>
        </a:p>
      </dgm:t>
    </dgm:pt>
    <dgm:pt modelId="{9B10F9A1-80D3-429D-A5E6-9EE1EBD3A4E9}" type="parTrans" cxnId="{A589EB87-5860-47E0-9A3C-1643BC3342BC}">
      <dgm:prSet/>
      <dgm:spPr/>
      <dgm:t>
        <a:bodyPr/>
        <a:lstStyle/>
        <a:p>
          <a:endParaRPr lang="en-US"/>
        </a:p>
      </dgm:t>
    </dgm:pt>
    <dgm:pt modelId="{AD95FAEF-200B-4410-B058-FE42252769E3}" type="sibTrans" cxnId="{A589EB87-5860-47E0-9A3C-1643BC3342BC}">
      <dgm:prSet/>
      <dgm:spPr/>
      <dgm:t>
        <a:bodyPr/>
        <a:lstStyle/>
        <a:p>
          <a:endParaRPr lang="en-US"/>
        </a:p>
      </dgm:t>
    </dgm:pt>
    <dgm:pt modelId="{D5512C5D-A236-4183-8150-6D550739A54A}">
      <dgm:prSet/>
      <dgm:spPr>
        <a:solidFill>
          <a:srgbClr val="008FBE"/>
        </a:solidFill>
      </dgm:spPr>
      <dgm:t>
        <a:bodyPr/>
        <a:lstStyle/>
        <a:p>
          <a:r>
            <a:rPr lang="en-US"/>
            <a:t>Provider Services</a:t>
          </a:r>
        </a:p>
      </dgm:t>
    </dgm:pt>
    <dgm:pt modelId="{56DE0DA5-D02E-4D07-9501-335114457849}" type="parTrans" cxnId="{3ABBC852-679D-4C78-8724-8DB0F6D24046}">
      <dgm:prSet/>
      <dgm:spPr/>
      <dgm:t>
        <a:bodyPr/>
        <a:lstStyle/>
        <a:p>
          <a:endParaRPr lang="en-US"/>
        </a:p>
      </dgm:t>
    </dgm:pt>
    <dgm:pt modelId="{1D9C32F4-088B-4351-BA51-AD336C4091E9}" type="sibTrans" cxnId="{3ABBC852-679D-4C78-8724-8DB0F6D24046}">
      <dgm:prSet/>
      <dgm:spPr/>
      <dgm:t>
        <a:bodyPr/>
        <a:lstStyle/>
        <a:p>
          <a:endParaRPr lang="en-US"/>
        </a:p>
      </dgm:t>
    </dgm:pt>
    <dgm:pt modelId="{4D17BC10-0670-491E-97A0-24B8D378B4DC}">
      <dgm:prSet/>
      <dgm:spPr>
        <a:solidFill>
          <a:srgbClr val="008FBE"/>
        </a:solidFill>
      </dgm:spPr>
      <dgm:t>
        <a:bodyPr/>
        <a:lstStyle/>
        <a:p>
          <a:r>
            <a:rPr lang="en-US"/>
            <a:t>Policies</a:t>
          </a:r>
        </a:p>
      </dgm:t>
    </dgm:pt>
    <dgm:pt modelId="{12A1E95F-3123-43C3-8EB9-FAAF832DC9DE}" type="parTrans" cxnId="{9F58043D-BC8E-4115-88F0-7413826A0A47}">
      <dgm:prSet/>
      <dgm:spPr/>
      <dgm:t>
        <a:bodyPr/>
        <a:lstStyle/>
        <a:p>
          <a:endParaRPr lang="en-US"/>
        </a:p>
      </dgm:t>
    </dgm:pt>
    <dgm:pt modelId="{741F14BA-2538-40E3-BB5E-ED966D85AE1E}" type="sibTrans" cxnId="{9F58043D-BC8E-4115-88F0-7413826A0A47}">
      <dgm:prSet/>
      <dgm:spPr/>
      <dgm:t>
        <a:bodyPr/>
        <a:lstStyle/>
        <a:p>
          <a:endParaRPr lang="en-US"/>
        </a:p>
      </dgm:t>
    </dgm:pt>
    <dgm:pt modelId="{2D0A927B-BF65-46C1-88F2-315729EF9D4E}">
      <dgm:prSet/>
      <dgm:spPr>
        <a:solidFill>
          <a:srgbClr val="008FBE"/>
        </a:solidFill>
      </dgm:spPr>
      <dgm:t>
        <a:bodyPr/>
        <a:lstStyle/>
        <a:p>
          <a:r>
            <a:rPr lang="en-US"/>
            <a:t>Resources</a:t>
          </a:r>
        </a:p>
      </dgm:t>
    </dgm:pt>
    <dgm:pt modelId="{55A8AB01-245C-4CE9-A4B6-75B0AD44A458}" type="parTrans" cxnId="{855824BF-2ACF-42F6-BD97-440F5AAC617A}">
      <dgm:prSet/>
      <dgm:spPr/>
      <dgm:t>
        <a:bodyPr/>
        <a:lstStyle/>
        <a:p>
          <a:endParaRPr lang="en-US"/>
        </a:p>
      </dgm:t>
    </dgm:pt>
    <dgm:pt modelId="{2AE3178A-F17D-4396-98CB-4E188F1A135A}" type="sibTrans" cxnId="{855824BF-2ACF-42F6-BD97-440F5AAC617A}">
      <dgm:prSet/>
      <dgm:spPr/>
      <dgm:t>
        <a:bodyPr/>
        <a:lstStyle/>
        <a:p>
          <a:endParaRPr lang="en-US"/>
        </a:p>
      </dgm:t>
    </dgm:pt>
    <dgm:pt modelId="{BB0AE0C8-F3F8-434A-9FD4-B5FD4A1F0BC2}">
      <dgm:prSet/>
      <dgm:spPr>
        <a:solidFill>
          <a:srgbClr val="008FBE"/>
        </a:solidFill>
      </dgm:spPr>
      <dgm:t>
        <a:bodyPr/>
        <a:lstStyle/>
        <a:p>
          <a:r>
            <a:rPr lang="en-US"/>
            <a:t>Member Eligibility &amp; Benefits </a:t>
          </a:r>
        </a:p>
      </dgm:t>
    </dgm:pt>
    <dgm:pt modelId="{AC156720-333D-4842-979C-2DEBC06036B2}" type="parTrans" cxnId="{0C8E9E26-4BD0-4866-B8BD-61B3415CBAE8}">
      <dgm:prSet/>
      <dgm:spPr/>
      <dgm:t>
        <a:bodyPr/>
        <a:lstStyle/>
        <a:p>
          <a:endParaRPr lang="en-US"/>
        </a:p>
      </dgm:t>
    </dgm:pt>
    <dgm:pt modelId="{F8B91EFC-F557-44E1-80DB-7053FCA88E97}" type="sibTrans" cxnId="{0C8E9E26-4BD0-4866-B8BD-61B3415CBAE8}">
      <dgm:prSet/>
      <dgm:spPr/>
      <dgm:t>
        <a:bodyPr/>
        <a:lstStyle/>
        <a:p>
          <a:endParaRPr lang="en-US"/>
        </a:p>
      </dgm:t>
    </dgm:pt>
    <dgm:pt modelId="{4FEC7462-5DA0-4B65-9ED6-2DFECC7C5D8B}" type="pres">
      <dgm:prSet presAssocID="{5A6D8766-A3DC-4251-99F1-859B7EAD9B34}" presName="diagram" presStyleCnt="0">
        <dgm:presLayoutVars>
          <dgm:dir/>
          <dgm:resizeHandles val="exact"/>
        </dgm:presLayoutVars>
      </dgm:prSet>
      <dgm:spPr/>
    </dgm:pt>
    <dgm:pt modelId="{122C0A24-3C91-4240-9694-D047DA449F2D}" type="pres">
      <dgm:prSet presAssocID="{2249D9EF-FFB5-4384-B202-B092283F9E1D}" presName="node" presStyleLbl="node1" presStyleIdx="0" presStyleCnt="8">
        <dgm:presLayoutVars>
          <dgm:bulletEnabled val="1"/>
        </dgm:presLayoutVars>
      </dgm:prSet>
      <dgm:spPr/>
    </dgm:pt>
    <dgm:pt modelId="{79CCE03C-C763-4675-8C11-A4B9C6D1A928}" type="pres">
      <dgm:prSet presAssocID="{B8D6B3E5-A166-49A3-9BE1-D3243A8AAAD0}" presName="sibTrans" presStyleCnt="0"/>
      <dgm:spPr/>
    </dgm:pt>
    <dgm:pt modelId="{A6BBD795-A2D9-45E2-9097-8311FED2CBCD}" type="pres">
      <dgm:prSet presAssocID="{98FF9878-440B-4131-8108-63EB34D5787C}" presName="node" presStyleLbl="node1" presStyleIdx="1" presStyleCnt="8">
        <dgm:presLayoutVars>
          <dgm:bulletEnabled val="1"/>
        </dgm:presLayoutVars>
      </dgm:prSet>
      <dgm:spPr/>
    </dgm:pt>
    <dgm:pt modelId="{56F46578-99FA-4E91-B4E1-1979DCAFAC86}" type="pres">
      <dgm:prSet presAssocID="{BC1DC10A-96AF-4D28-AC28-4D2E9E007932}" presName="sibTrans" presStyleCnt="0"/>
      <dgm:spPr/>
    </dgm:pt>
    <dgm:pt modelId="{C425D1B0-E7AD-45AC-B796-FF4CD4E9E3E0}" type="pres">
      <dgm:prSet presAssocID="{0957FF59-33F8-43C6-A98B-1BD7FEED6B05}" presName="node" presStyleLbl="node1" presStyleIdx="2" presStyleCnt="8">
        <dgm:presLayoutVars>
          <dgm:bulletEnabled val="1"/>
        </dgm:presLayoutVars>
      </dgm:prSet>
      <dgm:spPr/>
    </dgm:pt>
    <dgm:pt modelId="{7753B79D-D86D-4B68-B8B0-DFBE60129205}" type="pres">
      <dgm:prSet presAssocID="{AF7E8510-FED2-4E9F-BBBA-572AB994078E}" presName="sibTrans" presStyleCnt="0"/>
      <dgm:spPr/>
    </dgm:pt>
    <dgm:pt modelId="{0C43D929-52F9-4F4F-9B2C-46F15B1F0087}" type="pres">
      <dgm:prSet presAssocID="{1F52947D-FCDB-49A5-8987-5062D0415E95}" presName="node" presStyleLbl="node1" presStyleIdx="3" presStyleCnt="8">
        <dgm:presLayoutVars>
          <dgm:bulletEnabled val="1"/>
        </dgm:presLayoutVars>
      </dgm:prSet>
      <dgm:spPr/>
    </dgm:pt>
    <dgm:pt modelId="{18455060-8183-4859-BF73-0E8CBAFAE22A}" type="pres">
      <dgm:prSet presAssocID="{AD95FAEF-200B-4410-B058-FE42252769E3}" presName="sibTrans" presStyleCnt="0"/>
      <dgm:spPr/>
    </dgm:pt>
    <dgm:pt modelId="{8CE6E0B5-3460-495A-9CD2-225617287C5C}" type="pres">
      <dgm:prSet presAssocID="{D5512C5D-A236-4183-8150-6D550739A54A}" presName="node" presStyleLbl="node1" presStyleIdx="4" presStyleCnt="8">
        <dgm:presLayoutVars>
          <dgm:bulletEnabled val="1"/>
        </dgm:presLayoutVars>
      </dgm:prSet>
      <dgm:spPr/>
    </dgm:pt>
    <dgm:pt modelId="{CBA59C3C-26D9-43DE-BB67-A73A1AAC8001}" type="pres">
      <dgm:prSet presAssocID="{1D9C32F4-088B-4351-BA51-AD336C4091E9}" presName="sibTrans" presStyleCnt="0"/>
      <dgm:spPr/>
    </dgm:pt>
    <dgm:pt modelId="{AB727A8A-8421-4641-9BEE-1C416E612FEB}" type="pres">
      <dgm:prSet presAssocID="{4D17BC10-0670-491E-97A0-24B8D378B4DC}" presName="node" presStyleLbl="node1" presStyleIdx="5" presStyleCnt="8">
        <dgm:presLayoutVars>
          <dgm:bulletEnabled val="1"/>
        </dgm:presLayoutVars>
      </dgm:prSet>
      <dgm:spPr/>
    </dgm:pt>
    <dgm:pt modelId="{279A94C6-4016-40BF-861A-E445FE1324AE}" type="pres">
      <dgm:prSet presAssocID="{741F14BA-2538-40E3-BB5E-ED966D85AE1E}" presName="sibTrans" presStyleCnt="0"/>
      <dgm:spPr/>
    </dgm:pt>
    <dgm:pt modelId="{AE6F0BCC-1EB6-46F7-83EA-4E235F2E32C6}" type="pres">
      <dgm:prSet presAssocID="{2D0A927B-BF65-46C1-88F2-315729EF9D4E}" presName="node" presStyleLbl="node1" presStyleIdx="6" presStyleCnt="8">
        <dgm:presLayoutVars>
          <dgm:bulletEnabled val="1"/>
        </dgm:presLayoutVars>
      </dgm:prSet>
      <dgm:spPr/>
    </dgm:pt>
    <dgm:pt modelId="{97B407A5-9457-43DC-B586-57160C44C127}" type="pres">
      <dgm:prSet presAssocID="{2AE3178A-F17D-4396-98CB-4E188F1A135A}" presName="sibTrans" presStyleCnt="0"/>
      <dgm:spPr/>
    </dgm:pt>
    <dgm:pt modelId="{679145E8-A021-4063-BE22-E4CC5C8E1427}" type="pres">
      <dgm:prSet presAssocID="{BB0AE0C8-F3F8-434A-9FD4-B5FD4A1F0BC2}" presName="node" presStyleLbl="node1" presStyleIdx="7" presStyleCnt="8">
        <dgm:presLayoutVars>
          <dgm:bulletEnabled val="1"/>
        </dgm:presLayoutVars>
      </dgm:prSet>
      <dgm:spPr/>
    </dgm:pt>
  </dgm:ptLst>
  <dgm:cxnLst>
    <dgm:cxn modelId="{BA7E0A0A-23D9-40E7-868B-8D40F29679B7}" type="presOf" srcId="{98FF9878-440B-4131-8108-63EB34D5787C}" destId="{A6BBD795-A2D9-45E2-9097-8311FED2CBCD}" srcOrd="0" destOrd="0" presId="urn:microsoft.com/office/officeart/2005/8/layout/default"/>
    <dgm:cxn modelId="{D5090818-FC45-46C2-82C4-1DBF5078B674}" type="presOf" srcId="{0957FF59-33F8-43C6-A98B-1BD7FEED6B05}" destId="{C425D1B0-E7AD-45AC-B796-FF4CD4E9E3E0}" srcOrd="0" destOrd="0" presId="urn:microsoft.com/office/officeart/2005/8/layout/default"/>
    <dgm:cxn modelId="{0C8E9E26-4BD0-4866-B8BD-61B3415CBAE8}" srcId="{5A6D8766-A3DC-4251-99F1-859B7EAD9B34}" destId="{BB0AE0C8-F3F8-434A-9FD4-B5FD4A1F0BC2}" srcOrd="7" destOrd="0" parTransId="{AC156720-333D-4842-979C-2DEBC06036B2}" sibTransId="{F8B91EFC-F557-44E1-80DB-7053FCA88E97}"/>
    <dgm:cxn modelId="{18B4CA27-E830-4488-AD04-94B004B00CCC}" type="presOf" srcId="{2D0A927B-BF65-46C1-88F2-315729EF9D4E}" destId="{AE6F0BCC-1EB6-46F7-83EA-4E235F2E32C6}" srcOrd="0" destOrd="0" presId="urn:microsoft.com/office/officeart/2005/8/layout/default"/>
    <dgm:cxn modelId="{ACE8382C-CF70-44C2-9628-02D760F80F9A}" type="presOf" srcId="{BB0AE0C8-F3F8-434A-9FD4-B5FD4A1F0BC2}" destId="{679145E8-A021-4063-BE22-E4CC5C8E1427}" srcOrd="0" destOrd="0" presId="urn:microsoft.com/office/officeart/2005/8/layout/default"/>
    <dgm:cxn modelId="{9F58043D-BC8E-4115-88F0-7413826A0A47}" srcId="{5A6D8766-A3DC-4251-99F1-859B7EAD9B34}" destId="{4D17BC10-0670-491E-97A0-24B8D378B4DC}" srcOrd="5" destOrd="0" parTransId="{12A1E95F-3123-43C3-8EB9-FAAF832DC9DE}" sibTransId="{741F14BA-2538-40E3-BB5E-ED966D85AE1E}"/>
    <dgm:cxn modelId="{7DFB945E-53EC-43BA-B8A4-50DA1645A0AF}" type="presOf" srcId="{1F52947D-FCDB-49A5-8987-5062D0415E95}" destId="{0C43D929-52F9-4F4F-9B2C-46F15B1F0087}" srcOrd="0" destOrd="0" presId="urn:microsoft.com/office/officeart/2005/8/layout/default"/>
    <dgm:cxn modelId="{F75C5050-B864-4D98-9A8D-91E77C3C83BF}" type="presOf" srcId="{5A6D8766-A3DC-4251-99F1-859B7EAD9B34}" destId="{4FEC7462-5DA0-4B65-9ED6-2DFECC7C5D8B}" srcOrd="0" destOrd="0" presId="urn:microsoft.com/office/officeart/2005/8/layout/default"/>
    <dgm:cxn modelId="{3ABBC852-679D-4C78-8724-8DB0F6D24046}" srcId="{5A6D8766-A3DC-4251-99F1-859B7EAD9B34}" destId="{D5512C5D-A236-4183-8150-6D550739A54A}" srcOrd="4" destOrd="0" parTransId="{56DE0DA5-D02E-4D07-9501-335114457849}" sibTransId="{1D9C32F4-088B-4351-BA51-AD336C4091E9}"/>
    <dgm:cxn modelId="{2AF3E57A-63A9-49CD-BB65-0FAF5D2DC87E}" type="presOf" srcId="{D5512C5D-A236-4183-8150-6D550739A54A}" destId="{8CE6E0B5-3460-495A-9CD2-225617287C5C}" srcOrd="0" destOrd="0" presId="urn:microsoft.com/office/officeart/2005/8/layout/default"/>
    <dgm:cxn modelId="{284BD17C-9648-486F-B36F-CBB52717CBE9}" type="presOf" srcId="{4D17BC10-0670-491E-97A0-24B8D378B4DC}" destId="{AB727A8A-8421-4641-9BEE-1C416E612FEB}" srcOrd="0" destOrd="0" presId="urn:microsoft.com/office/officeart/2005/8/layout/default"/>
    <dgm:cxn modelId="{A589EB87-5860-47E0-9A3C-1643BC3342BC}" srcId="{5A6D8766-A3DC-4251-99F1-859B7EAD9B34}" destId="{1F52947D-FCDB-49A5-8987-5062D0415E95}" srcOrd="3" destOrd="0" parTransId="{9B10F9A1-80D3-429D-A5E6-9EE1EBD3A4E9}" sibTransId="{AD95FAEF-200B-4410-B058-FE42252769E3}"/>
    <dgm:cxn modelId="{87AD6EBA-29F4-453B-B0E4-C2CEADD6D2D2}" srcId="{5A6D8766-A3DC-4251-99F1-859B7EAD9B34}" destId="{98FF9878-440B-4131-8108-63EB34D5787C}" srcOrd="1" destOrd="0" parTransId="{92C95CF6-AB76-4C20-B6EA-30E4C4F1AC89}" sibTransId="{BC1DC10A-96AF-4D28-AC28-4D2E9E007932}"/>
    <dgm:cxn modelId="{855824BF-2ACF-42F6-BD97-440F5AAC617A}" srcId="{5A6D8766-A3DC-4251-99F1-859B7EAD9B34}" destId="{2D0A927B-BF65-46C1-88F2-315729EF9D4E}" srcOrd="6" destOrd="0" parTransId="{55A8AB01-245C-4CE9-A4B6-75B0AD44A458}" sibTransId="{2AE3178A-F17D-4396-98CB-4E188F1A135A}"/>
    <dgm:cxn modelId="{07255ED0-5CD7-4078-9F09-2B57A814BCB3}" type="presOf" srcId="{2249D9EF-FFB5-4384-B202-B092283F9E1D}" destId="{122C0A24-3C91-4240-9694-D047DA449F2D}" srcOrd="0" destOrd="0" presId="urn:microsoft.com/office/officeart/2005/8/layout/default"/>
    <dgm:cxn modelId="{DB5CBCD9-5461-444D-84D9-A0DF033ABBA3}" srcId="{5A6D8766-A3DC-4251-99F1-859B7EAD9B34}" destId="{0957FF59-33F8-43C6-A98B-1BD7FEED6B05}" srcOrd="2" destOrd="0" parTransId="{4CF82AC6-823E-4684-A245-0BE2FAF56223}" sibTransId="{AF7E8510-FED2-4E9F-BBBA-572AB994078E}"/>
    <dgm:cxn modelId="{560B28E5-0A84-4700-AA87-2539A98C091C}" srcId="{5A6D8766-A3DC-4251-99F1-859B7EAD9B34}" destId="{2249D9EF-FFB5-4384-B202-B092283F9E1D}" srcOrd="0" destOrd="0" parTransId="{114DA372-BA33-4F26-AC93-4E0981DA630E}" sibTransId="{B8D6B3E5-A166-49A3-9BE1-D3243A8AAAD0}"/>
    <dgm:cxn modelId="{C41B7F8F-CB40-43E1-BDF4-788FEF720080}" type="presParOf" srcId="{4FEC7462-5DA0-4B65-9ED6-2DFECC7C5D8B}" destId="{122C0A24-3C91-4240-9694-D047DA449F2D}" srcOrd="0" destOrd="0" presId="urn:microsoft.com/office/officeart/2005/8/layout/default"/>
    <dgm:cxn modelId="{9D16FA89-5603-410F-94D6-64320603DD50}" type="presParOf" srcId="{4FEC7462-5DA0-4B65-9ED6-2DFECC7C5D8B}" destId="{79CCE03C-C763-4675-8C11-A4B9C6D1A928}" srcOrd="1" destOrd="0" presId="urn:microsoft.com/office/officeart/2005/8/layout/default"/>
    <dgm:cxn modelId="{C2191080-55F8-4D15-9F6F-024E925938AA}" type="presParOf" srcId="{4FEC7462-5DA0-4B65-9ED6-2DFECC7C5D8B}" destId="{A6BBD795-A2D9-45E2-9097-8311FED2CBCD}" srcOrd="2" destOrd="0" presId="urn:microsoft.com/office/officeart/2005/8/layout/default"/>
    <dgm:cxn modelId="{AB603D76-5B54-4D3A-A325-1EC732CF6F43}" type="presParOf" srcId="{4FEC7462-5DA0-4B65-9ED6-2DFECC7C5D8B}" destId="{56F46578-99FA-4E91-B4E1-1979DCAFAC86}" srcOrd="3" destOrd="0" presId="urn:microsoft.com/office/officeart/2005/8/layout/default"/>
    <dgm:cxn modelId="{A6DEB0EA-F093-4AAC-B6C1-305C41F2F42D}" type="presParOf" srcId="{4FEC7462-5DA0-4B65-9ED6-2DFECC7C5D8B}" destId="{C425D1B0-E7AD-45AC-B796-FF4CD4E9E3E0}" srcOrd="4" destOrd="0" presId="urn:microsoft.com/office/officeart/2005/8/layout/default"/>
    <dgm:cxn modelId="{25359C51-55F9-41FB-9E48-283F24A50DFD}" type="presParOf" srcId="{4FEC7462-5DA0-4B65-9ED6-2DFECC7C5D8B}" destId="{7753B79D-D86D-4B68-B8B0-DFBE60129205}" srcOrd="5" destOrd="0" presId="urn:microsoft.com/office/officeart/2005/8/layout/default"/>
    <dgm:cxn modelId="{AE0F9753-0E70-4196-8E86-CC90BA91B2A1}" type="presParOf" srcId="{4FEC7462-5DA0-4B65-9ED6-2DFECC7C5D8B}" destId="{0C43D929-52F9-4F4F-9B2C-46F15B1F0087}" srcOrd="6" destOrd="0" presId="urn:microsoft.com/office/officeart/2005/8/layout/default"/>
    <dgm:cxn modelId="{4A792215-56F8-49A9-B8CE-1A93071A2936}" type="presParOf" srcId="{4FEC7462-5DA0-4B65-9ED6-2DFECC7C5D8B}" destId="{18455060-8183-4859-BF73-0E8CBAFAE22A}" srcOrd="7" destOrd="0" presId="urn:microsoft.com/office/officeart/2005/8/layout/default"/>
    <dgm:cxn modelId="{A9A370E4-72FD-4904-83A1-EFE0BC66ABF8}" type="presParOf" srcId="{4FEC7462-5DA0-4B65-9ED6-2DFECC7C5D8B}" destId="{8CE6E0B5-3460-495A-9CD2-225617287C5C}" srcOrd="8" destOrd="0" presId="urn:microsoft.com/office/officeart/2005/8/layout/default"/>
    <dgm:cxn modelId="{DA89D670-E99F-478B-9B41-87769DB3C626}" type="presParOf" srcId="{4FEC7462-5DA0-4B65-9ED6-2DFECC7C5D8B}" destId="{CBA59C3C-26D9-43DE-BB67-A73A1AAC8001}" srcOrd="9" destOrd="0" presId="urn:microsoft.com/office/officeart/2005/8/layout/default"/>
    <dgm:cxn modelId="{BC32113D-7390-45E0-A957-5FB1CDB9ADD9}" type="presParOf" srcId="{4FEC7462-5DA0-4B65-9ED6-2DFECC7C5D8B}" destId="{AB727A8A-8421-4641-9BEE-1C416E612FEB}" srcOrd="10" destOrd="0" presId="urn:microsoft.com/office/officeart/2005/8/layout/default"/>
    <dgm:cxn modelId="{EA32B049-2B24-42CC-8B65-8CC0D7ABD694}" type="presParOf" srcId="{4FEC7462-5DA0-4B65-9ED6-2DFECC7C5D8B}" destId="{279A94C6-4016-40BF-861A-E445FE1324AE}" srcOrd="11" destOrd="0" presId="urn:microsoft.com/office/officeart/2005/8/layout/default"/>
    <dgm:cxn modelId="{A7BAE0F9-18DB-4EBD-A1CF-11EDFF51BC96}" type="presParOf" srcId="{4FEC7462-5DA0-4B65-9ED6-2DFECC7C5D8B}" destId="{AE6F0BCC-1EB6-46F7-83EA-4E235F2E32C6}" srcOrd="12" destOrd="0" presId="urn:microsoft.com/office/officeart/2005/8/layout/default"/>
    <dgm:cxn modelId="{7098A69E-4E4A-44B5-BD68-A5BCF01CED9E}" type="presParOf" srcId="{4FEC7462-5DA0-4B65-9ED6-2DFECC7C5D8B}" destId="{97B407A5-9457-43DC-B586-57160C44C127}" srcOrd="13" destOrd="0" presId="urn:microsoft.com/office/officeart/2005/8/layout/default"/>
    <dgm:cxn modelId="{C9F5FAE8-D1A0-412B-8DCE-D18E5C8CCA1A}" type="presParOf" srcId="{4FEC7462-5DA0-4B65-9ED6-2DFECC7C5D8B}" destId="{679145E8-A021-4063-BE22-E4CC5C8E142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C0A24-3C91-4240-9694-D047DA449F2D}">
      <dsp:nvSpPr>
        <dsp:cNvPr id="0" name=""/>
        <dsp:cNvSpPr/>
      </dsp:nvSpPr>
      <dsp:spPr>
        <a:xfrm>
          <a:off x="193546" y="962"/>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Claims &amp; Billing </a:t>
          </a:r>
        </a:p>
      </dsp:txBody>
      <dsp:txXfrm>
        <a:off x="193546" y="962"/>
        <a:ext cx="1792211" cy="1075326"/>
      </dsp:txXfrm>
    </dsp:sp>
    <dsp:sp modelId="{A6BBD795-A2D9-45E2-9097-8311FED2CBCD}">
      <dsp:nvSpPr>
        <dsp:cNvPr id="0" name=""/>
        <dsp:cNvSpPr/>
      </dsp:nvSpPr>
      <dsp:spPr>
        <a:xfrm>
          <a:off x="2164979" y="962"/>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Forms &amp; Guides</a:t>
          </a:r>
        </a:p>
      </dsp:txBody>
      <dsp:txXfrm>
        <a:off x="2164979" y="962"/>
        <a:ext cx="1792211" cy="1075326"/>
      </dsp:txXfrm>
    </dsp:sp>
    <dsp:sp modelId="{C425D1B0-E7AD-45AC-B796-FF4CD4E9E3E0}">
      <dsp:nvSpPr>
        <dsp:cNvPr id="0" name=""/>
        <dsp:cNvSpPr/>
      </dsp:nvSpPr>
      <dsp:spPr>
        <a:xfrm>
          <a:off x="4136411" y="962"/>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Prior Authorizations</a:t>
          </a:r>
        </a:p>
      </dsp:txBody>
      <dsp:txXfrm>
        <a:off x="4136411" y="962"/>
        <a:ext cx="1792211" cy="1075326"/>
      </dsp:txXfrm>
    </dsp:sp>
    <dsp:sp modelId="{0C43D929-52F9-4F4F-9B2C-46F15B1F0087}">
      <dsp:nvSpPr>
        <dsp:cNvPr id="0" name=""/>
        <dsp:cNvSpPr/>
      </dsp:nvSpPr>
      <dsp:spPr>
        <a:xfrm>
          <a:off x="6107843" y="962"/>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Quality Improvement</a:t>
          </a:r>
        </a:p>
      </dsp:txBody>
      <dsp:txXfrm>
        <a:off x="6107843" y="962"/>
        <a:ext cx="1792211" cy="1075326"/>
      </dsp:txXfrm>
    </dsp:sp>
    <dsp:sp modelId="{8CE6E0B5-3460-495A-9CD2-225617287C5C}">
      <dsp:nvSpPr>
        <dsp:cNvPr id="0" name=""/>
        <dsp:cNvSpPr/>
      </dsp:nvSpPr>
      <dsp:spPr>
        <a:xfrm>
          <a:off x="193546" y="1255510"/>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Provider Services</a:t>
          </a:r>
        </a:p>
      </dsp:txBody>
      <dsp:txXfrm>
        <a:off x="193546" y="1255510"/>
        <a:ext cx="1792211" cy="1075326"/>
      </dsp:txXfrm>
    </dsp:sp>
    <dsp:sp modelId="{AB727A8A-8421-4641-9BEE-1C416E612FEB}">
      <dsp:nvSpPr>
        <dsp:cNvPr id="0" name=""/>
        <dsp:cNvSpPr/>
      </dsp:nvSpPr>
      <dsp:spPr>
        <a:xfrm>
          <a:off x="2164979" y="1255510"/>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Policies</a:t>
          </a:r>
        </a:p>
      </dsp:txBody>
      <dsp:txXfrm>
        <a:off x="2164979" y="1255510"/>
        <a:ext cx="1792211" cy="1075326"/>
      </dsp:txXfrm>
    </dsp:sp>
    <dsp:sp modelId="{AE6F0BCC-1EB6-46F7-83EA-4E235F2E32C6}">
      <dsp:nvSpPr>
        <dsp:cNvPr id="0" name=""/>
        <dsp:cNvSpPr/>
      </dsp:nvSpPr>
      <dsp:spPr>
        <a:xfrm>
          <a:off x="4136411" y="1255510"/>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Resources</a:t>
          </a:r>
        </a:p>
      </dsp:txBody>
      <dsp:txXfrm>
        <a:off x="4136411" y="1255510"/>
        <a:ext cx="1792211" cy="1075326"/>
      </dsp:txXfrm>
    </dsp:sp>
    <dsp:sp modelId="{679145E8-A021-4063-BE22-E4CC5C8E1427}">
      <dsp:nvSpPr>
        <dsp:cNvPr id="0" name=""/>
        <dsp:cNvSpPr/>
      </dsp:nvSpPr>
      <dsp:spPr>
        <a:xfrm>
          <a:off x="6107843" y="1255510"/>
          <a:ext cx="1792211" cy="1075326"/>
        </a:xfrm>
        <a:prstGeom prst="rect">
          <a:avLst/>
        </a:prstGeom>
        <a:solidFill>
          <a:srgbClr val="008F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Member Eligibility &amp; Benefits </a:t>
          </a:r>
        </a:p>
      </dsp:txBody>
      <dsp:txXfrm>
        <a:off x="6107843" y="1255510"/>
        <a:ext cx="1792211" cy="10753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2BDEACB5-23F6-47A8-A00D-42D2E4E9232D}" type="datetimeFigureOut">
              <a:rPr lang="en-US" smtClean="0"/>
              <a:pPr/>
              <a:t>12/22/2021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04B8779-E313-48F0-9279-2A1DCA362DF2}" type="slidenum">
              <a:rPr lang="en-US" smtClean="0"/>
              <a:pPr/>
              <a:t>‹#›</a:t>
            </a:fld>
            <a:endParaRPr lang="en-US"/>
          </a:p>
        </p:txBody>
      </p:sp>
    </p:spTree>
    <p:extLst>
      <p:ext uri="{BB962C8B-B14F-4D97-AF65-F5344CB8AC3E}">
        <p14:creationId xmlns:p14="http://schemas.microsoft.com/office/powerpoint/2010/main" val="204406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E68428-7C50-4907-9135-9FFB2772E7FE}"/>
              </a:ext>
            </a:extLst>
          </p:cNvPr>
          <p:cNvPicPr>
            <a:picLocks noChangeAspect="1"/>
          </p:cNvPicPr>
          <p:nvPr userDrawn="1"/>
        </p:nvPicPr>
        <p:blipFill rotWithShape="1">
          <a:blip r:embed="rId2"/>
          <a:srcRect t="917"/>
          <a:stretch/>
        </p:blipFill>
        <p:spPr>
          <a:xfrm>
            <a:off x="7483367" y="-2340"/>
            <a:ext cx="4708634" cy="6875373"/>
          </a:xfrm>
          <a:prstGeom prst="rect">
            <a:avLst/>
          </a:prstGeom>
        </p:spPr>
      </p:pic>
      <p:sp>
        <p:nvSpPr>
          <p:cNvPr id="2" name="Title 1">
            <a:extLst>
              <a:ext uri="{FF2B5EF4-FFF2-40B4-BE49-F238E27FC236}">
                <a16:creationId xmlns:a16="http://schemas.microsoft.com/office/drawing/2014/main" id="{1DE4A660-005A-42B9-A5F1-969006B8424D}"/>
              </a:ext>
            </a:extLst>
          </p:cNvPr>
          <p:cNvSpPr>
            <a:spLocks noGrp="1"/>
          </p:cNvSpPr>
          <p:nvPr>
            <p:ph type="ctrTitle"/>
          </p:nvPr>
        </p:nvSpPr>
        <p:spPr>
          <a:xfrm>
            <a:off x="861848" y="2861296"/>
            <a:ext cx="6138042" cy="1421928"/>
          </a:xfrm>
        </p:spPr>
        <p:txBody>
          <a:bodyPr anchor="b"/>
          <a:lstStyle>
            <a:lvl1pPr algn="ctr">
              <a:defRPr sz="4800">
                <a:solidFill>
                  <a:srgbClr val="003DA6"/>
                </a:solidFill>
              </a:defRPr>
            </a:lvl1pPr>
          </a:lstStyle>
          <a:p>
            <a:r>
              <a:rPr lang="en-US"/>
              <a:t>Click to edit Master title style</a:t>
            </a:r>
          </a:p>
        </p:txBody>
      </p:sp>
      <p:sp>
        <p:nvSpPr>
          <p:cNvPr id="3" name="Subtitle 2">
            <a:extLst>
              <a:ext uri="{FF2B5EF4-FFF2-40B4-BE49-F238E27FC236}">
                <a16:creationId xmlns:a16="http://schemas.microsoft.com/office/drawing/2014/main" id="{AFF82D57-191F-44C2-93ED-ECADDE1B79EC}"/>
              </a:ext>
            </a:extLst>
          </p:cNvPr>
          <p:cNvSpPr>
            <a:spLocks noGrp="1"/>
          </p:cNvSpPr>
          <p:nvPr>
            <p:ph type="subTitle" idx="1"/>
          </p:nvPr>
        </p:nvSpPr>
        <p:spPr>
          <a:xfrm>
            <a:off x="861848" y="4558479"/>
            <a:ext cx="6138042" cy="1655762"/>
          </a:xfrm>
        </p:spPr>
        <p:txBody>
          <a:bodyPr/>
          <a:lstStyle>
            <a:lvl1pPr marL="0" indent="0" algn="ctr">
              <a:buNone/>
              <a:defRPr sz="2400">
                <a:solidFill>
                  <a:srgbClr val="008FB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8AE9E72-E253-4AF9-B414-C824994B6B87}"/>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66245F2-52BA-42B5-997B-12C5B84296CC}"/>
              </a:ext>
            </a:extLst>
          </p:cNvPr>
          <p:cNvSpPr>
            <a:spLocks noGrp="1"/>
          </p:cNvSpPr>
          <p:nvPr>
            <p:ph type="sldNum" sz="quarter" idx="12"/>
          </p:nvPr>
        </p:nvSpPr>
        <p:spPr>
          <a:xfrm>
            <a:off x="9448800" y="6356350"/>
            <a:ext cx="2743200" cy="365125"/>
          </a:xfrm>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0" name="Picture 9">
            <a:extLst>
              <a:ext uri="{FF2B5EF4-FFF2-40B4-BE49-F238E27FC236}">
                <a16:creationId xmlns:a16="http://schemas.microsoft.com/office/drawing/2014/main" id="{68C17422-09C2-41EC-8425-64C7ACAE92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8841" y="3172681"/>
            <a:ext cx="3331632" cy="1110543"/>
          </a:xfrm>
          <a:prstGeom prst="rect">
            <a:avLst/>
          </a:prstGeom>
        </p:spPr>
      </p:pic>
    </p:spTree>
    <p:extLst>
      <p:ext uri="{BB962C8B-B14F-4D97-AF65-F5344CB8AC3E}">
        <p14:creationId xmlns:p14="http://schemas.microsoft.com/office/powerpoint/2010/main" val="279748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602DA-3FF1-4309-B13A-8E83062F3E55}"/>
              </a:ext>
            </a:extLst>
          </p:cNvPr>
          <p:cNvPicPr>
            <a:picLocks noChangeAspect="1"/>
          </p:cNvPicPr>
          <p:nvPr userDrawn="1"/>
        </p:nvPicPr>
        <p:blipFill>
          <a:blip r:embed="rId2"/>
          <a:stretch>
            <a:fillRect/>
          </a:stretch>
        </p:blipFill>
        <p:spPr>
          <a:xfrm>
            <a:off x="0" y="1338196"/>
            <a:ext cx="6096000" cy="5519804"/>
          </a:xfrm>
          <a:prstGeom prst="rect">
            <a:avLst/>
          </a:prstGeom>
        </p:spPr>
      </p:pic>
      <p:sp>
        <p:nvSpPr>
          <p:cNvPr id="2" name="Date Placeholder 1">
            <a:extLst>
              <a:ext uri="{FF2B5EF4-FFF2-40B4-BE49-F238E27FC236}">
                <a16:creationId xmlns:a16="http://schemas.microsoft.com/office/drawing/2014/main" id="{03DEBB5E-4B8C-4174-BC92-DBA2667F72B8}"/>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3" name="Footer Placeholder 2">
            <a:extLst>
              <a:ext uri="{FF2B5EF4-FFF2-40B4-BE49-F238E27FC236}">
                <a16:creationId xmlns:a16="http://schemas.microsoft.com/office/drawing/2014/main" id="{A9DF6A33-DED3-40CE-84B8-D734408B687A}"/>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4" name="Slide Number Placeholder 3">
            <a:extLst>
              <a:ext uri="{FF2B5EF4-FFF2-40B4-BE49-F238E27FC236}">
                <a16:creationId xmlns:a16="http://schemas.microsoft.com/office/drawing/2014/main" id="{54340CDA-7F53-454B-95B5-349CDEBAB064}"/>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sp>
        <p:nvSpPr>
          <p:cNvPr id="6" name="Title 1">
            <a:extLst>
              <a:ext uri="{FF2B5EF4-FFF2-40B4-BE49-F238E27FC236}">
                <a16:creationId xmlns:a16="http://schemas.microsoft.com/office/drawing/2014/main" id="{4B5258F9-0179-42FA-A8F5-DD5C23449A16}"/>
              </a:ext>
            </a:extLst>
          </p:cNvPr>
          <p:cNvSpPr>
            <a:spLocks noGrp="1"/>
          </p:cNvSpPr>
          <p:nvPr>
            <p:ph type="title"/>
          </p:nvPr>
        </p:nvSpPr>
        <p:spPr>
          <a:xfrm>
            <a:off x="6934200" y="1455233"/>
            <a:ext cx="4879428" cy="1089529"/>
          </a:xfrm>
        </p:spPr>
        <p:txBody>
          <a:bodyPr anchor="b"/>
          <a:lstStyle>
            <a:lvl1pPr>
              <a:defRPr sz="3600"/>
            </a:lvl1pPr>
          </a:lstStyle>
          <a:p>
            <a:r>
              <a:rPr lang="en-US"/>
              <a:t>Click to edit Master title style</a:t>
            </a:r>
          </a:p>
        </p:txBody>
      </p:sp>
      <p:sp>
        <p:nvSpPr>
          <p:cNvPr id="7" name="Text Placeholder 3">
            <a:extLst>
              <a:ext uri="{FF2B5EF4-FFF2-40B4-BE49-F238E27FC236}">
                <a16:creationId xmlns:a16="http://schemas.microsoft.com/office/drawing/2014/main" id="{1B6D3878-C74C-4AD9-95AE-755C6F0EB62E}"/>
              </a:ext>
            </a:extLst>
          </p:cNvPr>
          <p:cNvSpPr>
            <a:spLocks noGrp="1"/>
          </p:cNvSpPr>
          <p:nvPr>
            <p:ph type="body" sz="half" idx="2"/>
          </p:nvPr>
        </p:nvSpPr>
        <p:spPr>
          <a:xfrm>
            <a:off x="6934200" y="2544762"/>
            <a:ext cx="4879428" cy="424732"/>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2947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5451929-35FA-4402-BB8C-74E5734D034C}"/>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5" name="Footer Placeholder 4">
            <a:extLst>
              <a:ext uri="{FF2B5EF4-FFF2-40B4-BE49-F238E27FC236}">
                <a16:creationId xmlns:a16="http://schemas.microsoft.com/office/drawing/2014/main" id="{49206EC6-44BB-49FB-AEE8-FC8E05C1748D}"/>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7C142F0-9CC8-44B5-BFD6-1F9CC5C0DD09}"/>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7" name="Picture 6">
            <a:extLst>
              <a:ext uri="{FF2B5EF4-FFF2-40B4-BE49-F238E27FC236}">
                <a16:creationId xmlns:a16="http://schemas.microsoft.com/office/drawing/2014/main" id="{5953CFA6-C27F-4841-AA6B-5AAD8E39849D}"/>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294783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4540C1-32DB-4FF1-842E-3EA876AE31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15451929-35FA-4402-BB8C-74E5734D034C}"/>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5" name="Footer Placeholder 4">
            <a:extLst>
              <a:ext uri="{FF2B5EF4-FFF2-40B4-BE49-F238E27FC236}">
                <a16:creationId xmlns:a16="http://schemas.microsoft.com/office/drawing/2014/main" id="{49206EC6-44BB-49FB-AEE8-FC8E05C1748D}"/>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7C142F0-9CC8-44B5-BFD6-1F9CC5C0DD09}"/>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spTree>
    <p:extLst>
      <p:ext uri="{BB962C8B-B14F-4D97-AF65-F5344CB8AC3E}">
        <p14:creationId xmlns:p14="http://schemas.microsoft.com/office/powerpoint/2010/main" val="377545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A65E90-55AD-4B3A-860A-4475B79970A7}"/>
              </a:ext>
            </a:extLst>
          </p:cNvPr>
          <p:cNvPicPr>
            <a:picLocks noChangeAspect="1"/>
          </p:cNvPicPr>
          <p:nvPr userDrawn="1"/>
        </p:nvPicPr>
        <p:blipFill>
          <a:blip r:embed="rId2"/>
          <a:stretch>
            <a:fillRect/>
          </a:stretch>
        </p:blipFill>
        <p:spPr>
          <a:xfrm>
            <a:off x="0" y="1785"/>
            <a:ext cx="12192000" cy="6854430"/>
          </a:xfrm>
          <a:prstGeom prst="rect">
            <a:avLst/>
          </a:prstGeom>
        </p:spPr>
      </p:pic>
      <p:pic>
        <p:nvPicPr>
          <p:cNvPr id="9" name="Picture 8">
            <a:extLst>
              <a:ext uri="{FF2B5EF4-FFF2-40B4-BE49-F238E27FC236}">
                <a16:creationId xmlns:a16="http://schemas.microsoft.com/office/drawing/2014/main" id="{7CEADCB3-90F0-45BC-89AE-7E21AD474DA7}"/>
              </a:ext>
            </a:extLst>
          </p:cNvPr>
          <p:cNvPicPr>
            <a:picLocks noChangeAspect="1"/>
          </p:cNvPicPr>
          <p:nvPr userDrawn="1"/>
        </p:nvPicPr>
        <p:blipFill>
          <a:blip r:embed="rId3"/>
          <a:stretch>
            <a:fillRect/>
          </a:stretch>
        </p:blipFill>
        <p:spPr>
          <a:xfrm>
            <a:off x="0" y="1923066"/>
            <a:ext cx="11206952" cy="3011868"/>
          </a:xfrm>
          <a:prstGeom prst="rect">
            <a:avLst/>
          </a:prstGeom>
        </p:spPr>
      </p:pic>
      <p:sp>
        <p:nvSpPr>
          <p:cNvPr id="4" name="Date Placeholder 3">
            <a:extLst>
              <a:ext uri="{FF2B5EF4-FFF2-40B4-BE49-F238E27FC236}">
                <a16:creationId xmlns:a16="http://schemas.microsoft.com/office/drawing/2014/main" id="{15451929-35FA-4402-BB8C-74E5734D034C}"/>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5" name="Footer Placeholder 4">
            <a:extLst>
              <a:ext uri="{FF2B5EF4-FFF2-40B4-BE49-F238E27FC236}">
                <a16:creationId xmlns:a16="http://schemas.microsoft.com/office/drawing/2014/main" id="{49206EC6-44BB-49FB-AEE8-FC8E05C1748D}"/>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7C142F0-9CC8-44B5-BFD6-1F9CC5C0DD09}"/>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spTree>
    <p:extLst>
      <p:ext uri="{BB962C8B-B14F-4D97-AF65-F5344CB8AC3E}">
        <p14:creationId xmlns:p14="http://schemas.microsoft.com/office/powerpoint/2010/main" val="119042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454D-7CBF-41E4-AFCB-A5A4C2278AB7}"/>
              </a:ext>
            </a:extLst>
          </p:cNvPr>
          <p:cNvSpPr>
            <a:spLocks noGrp="1"/>
          </p:cNvSpPr>
          <p:nvPr>
            <p:ph type="title"/>
          </p:nvPr>
        </p:nvSpPr>
        <p:spPr>
          <a:xfrm>
            <a:off x="1208690" y="417675"/>
            <a:ext cx="10146698" cy="646331"/>
          </a:xfrm>
        </p:spPr>
        <p:txBody>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69952AAB-8881-4327-8B72-BAC3B427AE6B}"/>
              </a:ext>
            </a:extLst>
          </p:cNvPr>
          <p:cNvSpPr>
            <a:spLocks noGrp="1"/>
          </p:cNvSpPr>
          <p:nvPr>
            <p:ph type="body" idx="1"/>
          </p:nvPr>
        </p:nvSpPr>
        <p:spPr>
          <a:xfrm>
            <a:off x="839788" y="2080343"/>
            <a:ext cx="5157787" cy="424732"/>
          </a:xfrm>
        </p:spPr>
        <p:txBody>
          <a:bodyPr anchor="b"/>
          <a:lstStyle>
            <a:lvl1pPr marL="0" indent="0">
              <a:buNone/>
              <a:defRPr sz="2400" b="1">
                <a:solidFill>
                  <a:srgbClr val="003D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2AC6FA-0526-4233-8489-D24E913F4073}"/>
              </a:ext>
            </a:extLst>
          </p:cNvPr>
          <p:cNvSpPr>
            <a:spLocks noGrp="1"/>
          </p:cNvSpPr>
          <p:nvPr>
            <p:ph sz="half" idx="2"/>
          </p:nvPr>
        </p:nvSpPr>
        <p:spPr>
          <a:xfrm>
            <a:off x="839788" y="2505075"/>
            <a:ext cx="5157787" cy="1844608"/>
          </a:xfrm>
        </p:spPr>
        <p:txBody>
          <a:bodyPr/>
          <a:lstStyle>
            <a:lvl1pPr>
              <a:defRPr>
                <a:solidFill>
                  <a:schemeClr val="tx1">
                    <a:lumMod val="85000"/>
                    <a:lumOff val="15000"/>
                  </a:schemeClr>
                </a:solidFill>
              </a:defRPr>
            </a:lvl1pPr>
            <a:lvl2pPr marL="461963" indent="-228600">
              <a:buFont typeface="Arial" panose="020B0604020202020204" pitchFamily="34" charset="0"/>
              <a:buChar char="−"/>
              <a:defRPr>
                <a:solidFill>
                  <a:schemeClr val="tx1">
                    <a:lumMod val="85000"/>
                    <a:lumOff val="15000"/>
                  </a:schemeClr>
                </a:solidFill>
              </a:defRPr>
            </a:lvl2pPr>
            <a:lvl3pPr>
              <a:defRPr>
                <a:solidFill>
                  <a:schemeClr val="tx1">
                    <a:lumMod val="85000"/>
                    <a:lumOff val="15000"/>
                  </a:schemeClr>
                </a:solidFill>
              </a:defRPr>
            </a:lvl3pPr>
            <a:lvl4pPr marL="1023938" indent="-285750">
              <a:buClr>
                <a:srgbClr val="008FBE"/>
              </a:buClr>
              <a:buFont typeface="Arial" panose="020B0604020202020204" pitchFamily="34" charset="0"/>
              <a:buChar cha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DE3E55-5D9B-461C-9E58-AD257120D4B3}"/>
              </a:ext>
            </a:extLst>
          </p:cNvPr>
          <p:cNvSpPr>
            <a:spLocks noGrp="1"/>
          </p:cNvSpPr>
          <p:nvPr>
            <p:ph type="body" sz="quarter" idx="3"/>
          </p:nvPr>
        </p:nvSpPr>
        <p:spPr>
          <a:xfrm>
            <a:off x="6172200" y="2080343"/>
            <a:ext cx="5183188" cy="424732"/>
          </a:xfrm>
        </p:spPr>
        <p:txBody>
          <a:bodyPr anchor="b"/>
          <a:lstStyle>
            <a:lvl1pPr marL="0" indent="0">
              <a:buNone/>
              <a:defRPr sz="2400" b="1">
                <a:solidFill>
                  <a:srgbClr val="003DA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F5976C-4017-455E-8218-51D9479C58D9}"/>
              </a:ext>
            </a:extLst>
          </p:cNvPr>
          <p:cNvSpPr>
            <a:spLocks noGrp="1"/>
          </p:cNvSpPr>
          <p:nvPr>
            <p:ph sz="quarter" idx="4"/>
          </p:nvPr>
        </p:nvSpPr>
        <p:spPr>
          <a:xfrm>
            <a:off x="6172200" y="2505075"/>
            <a:ext cx="5183188" cy="1844608"/>
          </a:xfrm>
        </p:spPr>
        <p:txBody>
          <a:bodyPr/>
          <a:lstStyle>
            <a:lvl2pPr marL="461963" indent="-228600">
              <a:buFont typeface="Arial" panose="020B0604020202020204" pitchFamily="34" charset="0"/>
              <a:buChar char="−"/>
              <a:defRPr/>
            </a:lvl2pPr>
            <a:lvl4pPr marL="1023938" indent="-228600">
              <a:buClr>
                <a:srgbClr val="008FBE"/>
              </a:buClr>
              <a:buFont typeface="Arial" panose="020B0604020202020204" pitchFamily="34" charset="0"/>
              <a:buChar char="−"/>
              <a:defRPr/>
            </a:lvl4pPr>
            <a:lvl5pPr>
              <a:tabLst>
                <a:tab pos="1376363" algn="l"/>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6662D-C743-4910-BEA7-0745ED6EEF02}"/>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8" name="Footer Placeholder 7">
            <a:extLst>
              <a:ext uri="{FF2B5EF4-FFF2-40B4-BE49-F238E27FC236}">
                <a16:creationId xmlns:a16="http://schemas.microsoft.com/office/drawing/2014/main" id="{0464E335-8D76-4587-B582-262CA9D90C44}"/>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245A2CF9-12A7-4024-B7FA-591D9FB23013}"/>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0" name="Picture 9">
            <a:extLst>
              <a:ext uri="{FF2B5EF4-FFF2-40B4-BE49-F238E27FC236}">
                <a16:creationId xmlns:a16="http://schemas.microsoft.com/office/drawing/2014/main" id="{B1C60996-3EA3-438F-8164-7C89F8CE0F7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828520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D454D-7CBF-41E4-AFCB-A5A4C2278AB7}"/>
              </a:ext>
            </a:extLst>
          </p:cNvPr>
          <p:cNvSpPr>
            <a:spLocks noGrp="1"/>
          </p:cNvSpPr>
          <p:nvPr>
            <p:ph type="title"/>
          </p:nvPr>
        </p:nvSpPr>
        <p:spPr>
          <a:xfrm>
            <a:off x="1208690" y="417675"/>
            <a:ext cx="10146698" cy="646331"/>
          </a:xfrm>
        </p:spPr>
        <p:txBody>
          <a:bodyPr/>
          <a:lstStyle>
            <a:lvl1pPr>
              <a:defRPr sz="4000"/>
            </a:lvl1pPr>
          </a:lstStyle>
          <a:p>
            <a:r>
              <a:rPr lang="en-US"/>
              <a:t>Click to edit Master title style</a:t>
            </a:r>
          </a:p>
        </p:txBody>
      </p:sp>
      <p:sp>
        <p:nvSpPr>
          <p:cNvPr id="4" name="Content Placeholder 3">
            <a:extLst>
              <a:ext uri="{FF2B5EF4-FFF2-40B4-BE49-F238E27FC236}">
                <a16:creationId xmlns:a16="http://schemas.microsoft.com/office/drawing/2014/main" id="{3B2AC6FA-0526-4233-8489-D24E913F4073}"/>
              </a:ext>
            </a:extLst>
          </p:cNvPr>
          <p:cNvSpPr>
            <a:spLocks noGrp="1"/>
          </p:cNvSpPr>
          <p:nvPr>
            <p:ph sz="half" idx="2"/>
          </p:nvPr>
        </p:nvSpPr>
        <p:spPr>
          <a:xfrm>
            <a:off x="1208690" y="1492703"/>
            <a:ext cx="10146698" cy="1844608"/>
          </a:xfrm>
        </p:spPr>
        <p:txBody>
          <a:bodyPr/>
          <a:lstStyle>
            <a:lvl1pPr>
              <a:defRPr>
                <a:solidFill>
                  <a:schemeClr val="tx1">
                    <a:lumMod val="85000"/>
                    <a:lumOff val="15000"/>
                  </a:schemeClr>
                </a:solidFill>
              </a:defRPr>
            </a:lvl1pPr>
            <a:lvl2pPr marL="461963" indent="-228600">
              <a:buFont typeface="Arial" panose="020B0604020202020204" pitchFamily="34" charset="0"/>
              <a:buChar char="−"/>
              <a:defRPr>
                <a:solidFill>
                  <a:schemeClr val="tx1">
                    <a:lumMod val="85000"/>
                    <a:lumOff val="15000"/>
                  </a:schemeClr>
                </a:solidFill>
              </a:defRPr>
            </a:lvl2pPr>
            <a:lvl3pPr>
              <a:defRPr>
                <a:solidFill>
                  <a:schemeClr val="tx1">
                    <a:lumMod val="85000"/>
                    <a:lumOff val="15000"/>
                  </a:schemeClr>
                </a:solidFill>
              </a:defRPr>
            </a:lvl3pPr>
            <a:lvl4pPr marL="1023938" indent="-285750">
              <a:buClr>
                <a:srgbClr val="008FBE"/>
              </a:buClr>
              <a:buFont typeface="Arial" panose="020B0604020202020204" pitchFamily="34" charset="0"/>
              <a:buChar cha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6662D-C743-4910-BEA7-0745ED6EEF02}"/>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8" name="Footer Placeholder 7">
            <a:extLst>
              <a:ext uri="{FF2B5EF4-FFF2-40B4-BE49-F238E27FC236}">
                <a16:creationId xmlns:a16="http://schemas.microsoft.com/office/drawing/2014/main" id="{0464E335-8D76-4587-B582-262CA9D90C44}"/>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9" name="Slide Number Placeholder 8">
            <a:extLst>
              <a:ext uri="{FF2B5EF4-FFF2-40B4-BE49-F238E27FC236}">
                <a16:creationId xmlns:a16="http://schemas.microsoft.com/office/drawing/2014/main" id="{245A2CF9-12A7-4024-B7FA-591D9FB23013}"/>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0" name="Picture 9">
            <a:extLst>
              <a:ext uri="{FF2B5EF4-FFF2-40B4-BE49-F238E27FC236}">
                <a16:creationId xmlns:a16="http://schemas.microsoft.com/office/drawing/2014/main" id="{B1C60996-3EA3-438F-8164-7C89F8CE0F7E}"/>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15252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E68428-7C50-4907-9135-9FFB2772E7FE}"/>
              </a:ext>
            </a:extLst>
          </p:cNvPr>
          <p:cNvPicPr>
            <a:picLocks noChangeAspect="1"/>
          </p:cNvPicPr>
          <p:nvPr userDrawn="1"/>
        </p:nvPicPr>
        <p:blipFill rotWithShape="1">
          <a:blip r:embed="rId2"/>
          <a:srcRect t="917"/>
          <a:stretch/>
        </p:blipFill>
        <p:spPr>
          <a:xfrm>
            <a:off x="7483367" y="-2340"/>
            <a:ext cx="4708634" cy="6875373"/>
          </a:xfrm>
          <a:prstGeom prst="rect">
            <a:avLst/>
          </a:prstGeom>
        </p:spPr>
      </p:pic>
      <p:sp>
        <p:nvSpPr>
          <p:cNvPr id="2" name="Title 1">
            <a:extLst>
              <a:ext uri="{FF2B5EF4-FFF2-40B4-BE49-F238E27FC236}">
                <a16:creationId xmlns:a16="http://schemas.microsoft.com/office/drawing/2014/main" id="{1DE4A660-005A-42B9-A5F1-969006B8424D}"/>
              </a:ext>
            </a:extLst>
          </p:cNvPr>
          <p:cNvSpPr>
            <a:spLocks noGrp="1"/>
          </p:cNvSpPr>
          <p:nvPr>
            <p:ph type="ctrTitle"/>
          </p:nvPr>
        </p:nvSpPr>
        <p:spPr>
          <a:xfrm>
            <a:off x="861848" y="3526094"/>
            <a:ext cx="6138042" cy="757130"/>
          </a:xfrm>
        </p:spPr>
        <p:txBody>
          <a:bodyPr anchor="b"/>
          <a:lstStyle>
            <a:lvl1pPr algn="ctr">
              <a:defRPr sz="4800">
                <a:solidFill>
                  <a:srgbClr val="003DA6"/>
                </a:solidFill>
              </a:defRPr>
            </a:lvl1pPr>
          </a:lstStyle>
          <a:p>
            <a:endParaRPr lang="en-US"/>
          </a:p>
        </p:txBody>
      </p:sp>
      <p:sp>
        <p:nvSpPr>
          <p:cNvPr id="3" name="Subtitle 2">
            <a:extLst>
              <a:ext uri="{FF2B5EF4-FFF2-40B4-BE49-F238E27FC236}">
                <a16:creationId xmlns:a16="http://schemas.microsoft.com/office/drawing/2014/main" id="{AFF82D57-191F-44C2-93ED-ECADDE1B79EC}"/>
              </a:ext>
            </a:extLst>
          </p:cNvPr>
          <p:cNvSpPr>
            <a:spLocks noGrp="1"/>
          </p:cNvSpPr>
          <p:nvPr>
            <p:ph type="subTitle" idx="1"/>
          </p:nvPr>
        </p:nvSpPr>
        <p:spPr>
          <a:xfrm>
            <a:off x="861848" y="4558479"/>
            <a:ext cx="6138042" cy="424732"/>
          </a:xfrm>
        </p:spPr>
        <p:txBody>
          <a:bodyPr/>
          <a:lstStyle>
            <a:lvl1pPr marL="0" indent="0" algn="ctr">
              <a:buNone/>
              <a:defRPr sz="2400">
                <a:solidFill>
                  <a:srgbClr val="008FB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5" name="Footer Placeholder 4">
            <a:extLst>
              <a:ext uri="{FF2B5EF4-FFF2-40B4-BE49-F238E27FC236}">
                <a16:creationId xmlns:a16="http://schemas.microsoft.com/office/drawing/2014/main" id="{B8AE9E72-E253-4AF9-B414-C824994B6B87}"/>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66245F2-52BA-42B5-997B-12C5B84296CC}"/>
              </a:ext>
            </a:extLst>
          </p:cNvPr>
          <p:cNvSpPr>
            <a:spLocks noGrp="1"/>
          </p:cNvSpPr>
          <p:nvPr>
            <p:ph type="sldNum" sz="quarter" idx="12"/>
          </p:nvPr>
        </p:nvSpPr>
        <p:spPr>
          <a:xfrm>
            <a:off x="9448800" y="6356350"/>
            <a:ext cx="2743200" cy="365125"/>
          </a:xfrm>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2" name="Picture 11">
            <a:extLst>
              <a:ext uri="{FF2B5EF4-FFF2-40B4-BE49-F238E27FC236}">
                <a16:creationId xmlns:a16="http://schemas.microsoft.com/office/drawing/2014/main" id="{E261DB5C-B7E5-4E5E-8600-E2E1D2269A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86074" y="3394384"/>
            <a:ext cx="3050926" cy="543455"/>
          </a:xfrm>
          <a:prstGeom prst="rect">
            <a:avLst/>
          </a:prstGeom>
        </p:spPr>
      </p:pic>
    </p:spTree>
    <p:extLst>
      <p:ext uri="{BB962C8B-B14F-4D97-AF65-F5344CB8AC3E}">
        <p14:creationId xmlns:p14="http://schemas.microsoft.com/office/powerpoint/2010/main" val="183938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B822E5-27B1-4C2D-AD9C-6DE4850A8E5C}"/>
              </a:ext>
            </a:extLst>
          </p:cNvPr>
          <p:cNvPicPr>
            <a:picLocks noChangeAspect="1"/>
          </p:cNvPicPr>
          <p:nvPr userDrawn="1"/>
        </p:nvPicPr>
        <p:blipFill rotWithShape="1">
          <a:blip r:embed="rId2"/>
          <a:srcRect l="29349" t="752" r="-1"/>
          <a:stretch/>
        </p:blipFill>
        <p:spPr>
          <a:xfrm>
            <a:off x="0" y="0"/>
            <a:ext cx="12192000" cy="6858000"/>
          </a:xfrm>
          <a:prstGeom prst="rect">
            <a:avLst/>
          </a:prstGeom>
        </p:spPr>
      </p:pic>
      <p:sp>
        <p:nvSpPr>
          <p:cNvPr id="2" name="Title 1">
            <a:extLst>
              <a:ext uri="{FF2B5EF4-FFF2-40B4-BE49-F238E27FC236}">
                <a16:creationId xmlns:a16="http://schemas.microsoft.com/office/drawing/2014/main" id="{DB7F3A18-0F24-4709-8EE5-48902CDF5833}"/>
              </a:ext>
            </a:extLst>
          </p:cNvPr>
          <p:cNvSpPr>
            <a:spLocks noGrp="1"/>
          </p:cNvSpPr>
          <p:nvPr>
            <p:ph type="title"/>
          </p:nvPr>
        </p:nvSpPr>
        <p:spPr>
          <a:xfrm>
            <a:off x="1198179" y="442856"/>
            <a:ext cx="10155620"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D0C1B022-F7A3-49BD-B111-77B5B4293EF8}"/>
              </a:ext>
            </a:extLst>
          </p:cNvPr>
          <p:cNvSpPr>
            <a:spLocks noGrp="1"/>
          </p:cNvSpPr>
          <p:nvPr>
            <p:ph idx="1"/>
          </p:nvPr>
        </p:nvSpPr>
        <p:spPr>
          <a:xfrm>
            <a:off x="966950" y="1608463"/>
            <a:ext cx="10439400" cy="1872307"/>
          </a:xfrm>
        </p:spPr>
        <p:txBody>
          <a:bodyPr/>
          <a:lstStyle>
            <a:lvl1pPr>
              <a:defRPr sz="2800"/>
            </a:lvl1pPr>
            <a:lvl2pPr marL="461963" indent="-228600">
              <a:buFont typeface="Arial" panose="020B0604020202020204" pitchFamily="34" charset="0"/>
              <a:buChar char="−"/>
              <a:defRPr sz="2400"/>
            </a:lvl2pPr>
            <a:lvl3pPr marL="682625" indent="-220663">
              <a:defRPr sz="2000"/>
            </a:lvl3pPr>
            <a:lvl4pPr marL="969963" indent="-287338">
              <a:buClr>
                <a:srgbClr val="008FBE"/>
              </a:buClr>
              <a:buFont typeface="Arial" panose="020B0604020202020204" pitchFamily="34" charset="0"/>
              <a:buChar cha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37A2A-DFA6-4751-B6A7-78ABB3EDD0CA}"/>
              </a:ext>
            </a:extLst>
          </p:cNvPr>
          <p:cNvSpPr>
            <a:spLocks noGrp="1"/>
          </p:cNvSpPr>
          <p:nvPr>
            <p:ph type="dt" sz="half" idx="10"/>
          </p:nvPr>
        </p:nvSpPr>
        <p:spPr/>
        <p:txBody>
          <a:bodyPr/>
          <a:lstStyle>
            <a:lvl1pPr>
              <a:defRPr>
                <a:latin typeface="Arial" panose="020B0604020202020204" pitchFamily="34" charset="0"/>
              </a:defRPr>
            </a:lvl1pPr>
          </a:lstStyle>
          <a:p>
            <a:fld id="{EE094B52-8AFB-4DD7-9D5D-60CE338B8A9B}" type="datetimeFigureOut">
              <a:rPr lang="en-US" smtClean="0"/>
              <a:pPr/>
              <a:t>12/22/2021</a:t>
            </a:fld>
            <a:endParaRPr lang="en-US"/>
          </a:p>
        </p:txBody>
      </p:sp>
      <p:sp>
        <p:nvSpPr>
          <p:cNvPr id="5" name="Footer Placeholder 4">
            <a:extLst>
              <a:ext uri="{FF2B5EF4-FFF2-40B4-BE49-F238E27FC236}">
                <a16:creationId xmlns:a16="http://schemas.microsoft.com/office/drawing/2014/main" id="{EEF24728-90DD-44C9-9A5B-A47E959BF341}"/>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3DFC0-2130-4DF1-8751-58470B59FBC6}"/>
              </a:ext>
            </a:extLst>
          </p:cNvPr>
          <p:cNvSpPr>
            <a:spLocks noGrp="1"/>
          </p:cNvSpPr>
          <p:nvPr>
            <p:ph type="sldNum" sz="quarter" idx="12"/>
          </p:nvPr>
        </p:nvSpPr>
        <p:spPr/>
        <p:txBody>
          <a:bodyPr/>
          <a:lstStyle>
            <a:lvl1pPr>
              <a:defRPr>
                <a:latin typeface="Arial" panose="020B0604020202020204" pitchFamily="34" charset="0"/>
              </a:defRPr>
            </a:lvl1pPr>
          </a:lstStyle>
          <a:p>
            <a:fld id="{5B98CDE1-1351-4849-ADC1-28ED2D15F636}" type="slidenum">
              <a:rPr lang="en-US" smtClean="0"/>
              <a:pPr/>
              <a:t>‹#›</a:t>
            </a:fld>
            <a:endParaRPr lang="en-US"/>
          </a:p>
        </p:txBody>
      </p:sp>
      <p:pic>
        <p:nvPicPr>
          <p:cNvPr id="8" name="Picture 7">
            <a:extLst>
              <a:ext uri="{FF2B5EF4-FFF2-40B4-BE49-F238E27FC236}">
                <a16:creationId xmlns:a16="http://schemas.microsoft.com/office/drawing/2014/main" id="{65302E1C-CAFD-4D78-AA1E-3B9F0FFDB0D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5956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B822E5-27B1-4C2D-AD9C-6DE4850A8E5C}"/>
              </a:ext>
            </a:extLst>
          </p:cNvPr>
          <p:cNvPicPr>
            <a:picLocks noChangeAspect="1"/>
          </p:cNvPicPr>
          <p:nvPr userDrawn="1"/>
        </p:nvPicPr>
        <p:blipFill rotWithShape="1">
          <a:blip r:embed="rId2"/>
          <a:srcRect l="29349" t="752" r="-1"/>
          <a:stretch/>
        </p:blipFill>
        <p:spPr>
          <a:xfrm>
            <a:off x="0" y="0"/>
            <a:ext cx="12192000" cy="6858000"/>
          </a:xfrm>
          <a:prstGeom prst="rect">
            <a:avLst/>
          </a:prstGeom>
        </p:spPr>
      </p:pic>
      <p:sp>
        <p:nvSpPr>
          <p:cNvPr id="2" name="Title 1">
            <a:extLst>
              <a:ext uri="{FF2B5EF4-FFF2-40B4-BE49-F238E27FC236}">
                <a16:creationId xmlns:a16="http://schemas.microsoft.com/office/drawing/2014/main" id="{DB7F3A18-0F24-4709-8EE5-48902CDF5833}"/>
              </a:ext>
            </a:extLst>
          </p:cNvPr>
          <p:cNvSpPr>
            <a:spLocks noGrp="1"/>
          </p:cNvSpPr>
          <p:nvPr>
            <p:ph type="title"/>
          </p:nvPr>
        </p:nvSpPr>
        <p:spPr>
          <a:xfrm>
            <a:off x="1198179" y="442856"/>
            <a:ext cx="10155620"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D0C1B022-F7A3-49BD-B111-77B5B4293EF8}"/>
              </a:ext>
            </a:extLst>
          </p:cNvPr>
          <p:cNvSpPr>
            <a:spLocks noGrp="1"/>
          </p:cNvSpPr>
          <p:nvPr>
            <p:ph idx="1"/>
          </p:nvPr>
        </p:nvSpPr>
        <p:spPr>
          <a:xfrm>
            <a:off x="851340" y="1608463"/>
            <a:ext cx="10439400" cy="1872307"/>
          </a:xfrm>
        </p:spPr>
        <p:txBody>
          <a:bodyPr/>
          <a:lstStyle>
            <a:lvl1pPr marL="346075" indent="-346075">
              <a:buFontTx/>
              <a:buBlip>
                <a:blip r:embed="rId3"/>
              </a:buBlip>
              <a:defRPr sz="2800"/>
            </a:lvl1pPr>
            <a:lvl2pPr marL="568325" indent="-228600">
              <a:buClr>
                <a:srgbClr val="FFC000"/>
              </a:buClr>
              <a:buFont typeface="Wingdings" panose="05000000000000000000" pitchFamily="2" charset="2"/>
              <a:buChar char="§"/>
              <a:defRPr sz="2400"/>
            </a:lvl2pPr>
            <a:lvl3pPr marL="682625" indent="-220663">
              <a:buClr>
                <a:srgbClr val="008FBE"/>
              </a:buClr>
              <a:buFont typeface="Arial" panose="020B0604020202020204" pitchFamily="34" charset="0"/>
              <a:buChar char="−"/>
              <a:defRPr sz="2000"/>
            </a:lvl3pPr>
            <a:lvl4pPr marL="969963" indent="-287338">
              <a:buClr>
                <a:srgbClr val="FFC000"/>
              </a:buClr>
              <a:buFont typeface="Wingdings" panose="05000000000000000000" pitchFamily="2" charset="2"/>
              <a:buChar cha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37A2A-DFA6-4751-B6A7-78ABB3EDD0CA}"/>
              </a:ext>
            </a:extLst>
          </p:cNvPr>
          <p:cNvSpPr>
            <a:spLocks noGrp="1"/>
          </p:cNvSpPr>
          <p:nvPr>
            <p:ph type="dt" sz="half" idx="10"/>
          </p:nvPr>
        </p:nvSpPr>
        <p:spPr/>
        <p:txBody>
          <a:bodyPr/>
          <a:lstStyle>
            <a:lvl1pPr>
              <a:defRPr>
                <a:latin typeface="Arial" panose="020B0604020202020204" pitchFamily="34" charset="0"/>
              </a:defRPr>
            </a:lvl1pPr>
          </a:lstStyle>
          <a:p>
            <a:fld id="{EE094B52-8AFB-4DD7-9D5D-60CE338B8A9B}" type="datetimeFigureOut">
              <a:rPr lang="en-US" smtClean="0"/>
              <a:pPr/>
              <a:t>12/22/2021</a:t>
            </a:fld>
            <a:endParaRPr lang="en-US"/>
          </a:p>
        </p:txBody>
      </p:sp>
      <p:sp>
        <p:nvSpPr>
          <p:cNvPr id="5" name="Footer Placeholder 4">
            <a:extLst>
              <a:ext uri="{FF2B5EF4-FFF2-40B4-BE49-F238E27FC236}">
                <a16:creationId xmlns:a16="http://schemas.microsoft.com/office/drawing/2014/main" id="{EEF24728-90DD-44C9-9A5B-A47E959BF341}"/>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3DFC0-2130-4DF1-8751-58470B59FBC6}"/>
              </a:ext>
            </a:extLst>
          </p:cNvPr>
          <p:cNvSpPr>
            <a:spLocks noGrp="1"/>
          </p:cNvSpPr>
          <p:nvPr>
            <p:ph type="sldNum" sz="quarter" idx="12"/>
          </p:nvPr>
        </p:nvSpPr>
        <p:spPr/>
        <p:txBody>
          <a:bodyPr/>
          <a:lstStyle>
            <a:lvl1pPr>
              <a:defRPr>
                <a:latin typeface="Arial" panose="020B0604020202020204" pitchFamily="34" charset="0"/>
              </a:defRPr>
            </a:lvl1pPr>
          </a:lstStyle>
          <a:p>
            <a:fld id="{5B98CDE1-1351-4849-ADC1-28ED2D15F636}" type="slidenum">
              <a:rPr lang="en-US" smtClean="0"/>
              <a:pPr/>
              <a:t>‹#›</a:t>
            </a:fld>
            <a:endParaRPr lang="en-US"/>
          </a:p>
        </p:txBody>
      </p:sp>
      <p:pic>
        <p:nvPicPr>
          <p:cNvPr id="8" name="Picture 7">
            <a:extLst>
              <a:ext uri="{FF2B5EF4-FFF2-40B4-BE49-F238E27FC236}">
                <a16:creationId xmlns:a16="http://schemas.microsoft.com/office/drawing/2014/main" id="{65302E1C-CAFD-4D78-AA1E-3B9F0FFDB0DF}"/>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93669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B766DC-2D09-4E97-AC30-6CF4969B6D05}"/>
              </a:ext>
            </a:extLst>
          </p:cNvPr>
          <p:cNvPicPr>
            <a:picLocks noChangeAspect="1"/>
          </p:cNvPicPr>
          <p:nvPr userDrawn="1"/>
        </p:nvPicPr>
        <p:blipFill>
          <a:blip r:embed="rId2"/>
          <a:stretch>
            <a:fillRect/>
          </a:stretch>
        </p:blipFill>
        <p:spPr>
          <a:xfrm>
            <a:off x="-32958" y="-4335337"/>
            <a:ext cx="12257916" cy="11208327"/>
          </a:xfrm>
          <a:prstGeom prst="rect">
            <a:avLst/>
          </a:prstGeom>
        </p:spPr>
      </p:pic>
      <p:sp>
        <p:nvSpPr>
          <p:cNvPr id="2" name="Title 1">
            <a:extLst>
              <a:ext uri="{FF2B5EF4-FFF2-40B4-BE49-F238E27FC236}">
                <a16:creationId xmlns:a16="http://schemas.microsoft.com/office/drawing/2014/main" id="{DB7F3A18-0F24-4709-8EE5-48902CDF5833}"/>
              </a:ext>
            </a:extLst>
          </p:cNvPr>
          <p:cNvSpPr>
            <a:spLocks noGrp="1"/>
          </p:cNvSpPr>
          <p:nvPr>
            <p:ph type="title"/>
          </p:nvPr>
        </p:nvSpPr>
        <p:spPr>
          <a:xfrm>
            <a:off x="1198179" y="442856"/>
            <a:ext cx="10155620" cy="590931"/>
          </a:xfrm>
        </p:spPr>
        <p:txBody>
          <a:bodyPr/>
          <a:lstStyle>
            <a:lvl1pPr>
              <a:defRPr sz="3600"/>
            </a:lvl1pPr>
          </a:lstStyle>
          <a:p>
            <a:r>
              <a:rPr lang="en-US"/>
              <a:t>Click to edit Master title style</a:t>
            </a:r>
          </a:p>
        </p:txBody>
      </p:sp>
      <p:sp>
        <p:nvSpPr>
          <p:cNvPr id="4" name="Date Placeholder 3">
            <a:extLst>
              <a:ext uri="{FF2B5EF4-FFF2-40B4-BE49-F238E27FC236}">
                <a16:creationId xmlns:a16="http://schemas.microsoft.com/office/drawing/2014/main" id="{AA237A2A-DFA6-4751-B6A7-78ABB3EDD0CA}"/>
              </a:ext>
            </a:extLst>
          </p:cNvPr>
          <p:cNvSpPr>
            <a:spLocks noGrp="1"/>
          </p:cNvSpPr>
          <p:nvPr>
            <p:ph type="dt" sz="half" idx="10"/>
          </p:nvPr>
        </p:nvSpPr>
        <p:spPr/>
        <p:txBody>
          <a:bodyPr/>
          <a:lstStyle>
            <a:lvl1pPr>
              <a:defRPr>
                <a:latin typeface="Arial" panose="020B0604020202020204" pitchFamily="34" charset="0"/>
              </a:defRPr>
            </a:lvl1pPr>
          </a:lstStyle>
          <a:p>
            <a:fld id="{EE094B52-8AFB-4DD7-9D5D-60CE338B8A9B}" type="datetimeFigureOut">
              <a:rPr lang="en-US" smtClean="0"/>
              <a:pPr/>
              <a:t>12/22/2021</a:t>
            </a:fld>
            <a:endParaRPr lang="en-US"/>
          </a:p>
        </p:txBody>
      </p:sp>
      <p:sp>
        <p:nvSpPr>
          <p:cNvPr id="5" name="Footer Placeholder 4">
            <a:extLst>
              <a:ext uri="{FF2B5EF4-FFF2-40B4-BE49-F238E27FC236}">
                <a16:creationId xmlns:a16="http://schemas.microsoft.com/office/drawing/2014/main" id="{EEF24728-90DD-44C9-9A5B-A47E959BF341}"/>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3DFC0-2130-4DF1-8751-58470B59FBC6}"/>
              </a:ext>
            </a:extLst>
          </p:cNvPr>
          <p:cNvSpPr>
            <a:spLocks noGrp="1"/>
          </p:cNvSpPr>
          <p:nvPr>
            <p:ph type="sldNum" sz="quarter" idx="12"/>
          </p:nvPr>
        </p:nvSpPr>
        <p:spPr/>
        <p:txBody>
          <a:bodyPr/>
          <a:lstStyle>
            <a:lvl1pPr>
              <a:defRPr>
                <a:latin typeface="Arial" panose="020B0604020202020204" pitchFamily="34" charset="0"/>
              </a:defRPr>
            </a:lvl1pPr>
          </a:lstStyle>
          <a:p>
            <a:fld id="{5B98CDE1-1351-4849-ADC1-28ED2D15F636}" type="slidenum">
              <a:rPr lang="en-US" smtClean="0"/>
              <a:pPr/>
              <a:t>‹#›</a:t>
            </a:fld>
            <a:endParaRPr lang="en-US"/>
          </a:p>
        </p:txBody>
      </p:sp>
      <p:pic>
        <p:nvPicPr>
          <p:cNvPr id="8" name="Picture 7">
            <a:extLst>
              <a:ext uri="{FF2B5EF4-FFF2-40B4-BE49-F238E27FC236}">
                <a16:creationId xmlns:a16="http://schemas.microsoft.com/office/drawing/2014/main" id="{65302E1C-CAFD-4D78-AA1E-3B9F0FFDB0D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83185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2388DF-2A18-4AB3-B752-6DE741F06D51}"/>
              </a:ext>
            </a:extLst>
          </p:cNvPr>
          <p:cNvPicPr>
            <a:picLocks noChangeAspect="1"/>
          </p:cNvPicPr>
          <p:nvPr userDrawn="1"/>
        </p:nvPicPr>
        <p:blipFill>
          <a:blip r:embed="rId2"/>
          <a:stretch>
            <a:fillRect/>
          </a:stretch>
        </p:blipFill>
        <p:spPr>
          <a:xfrm>
            <a:off x="8153401" y="-22241"/>
            <a:ext cx="4038600" cy="6880241"/>
          </a:xfrm>
          <a:prstGeom prst="rect">
            <a:avLst/>
          </a:prstGeom>
        </p:spPr>
      </p:pic>
      <p:sp>
        <p:nvSpPr>
          <p:cNvPr id="2" name="Title 1">
            <a:extLst>
              <a:ext uri="{FF2B5EF4-FFF2-40B4-BE49-F238E27FC236}">
                <a16:creationId xmlns:a16="http://schemas.microsoft.com/office/drawing/2014/main" id="{89DF65B5-FD20-4F67-B18A-B65271263836}"/>
              </a:ext>
            </a:extLst>
          </p:cNvPr>
          <p:cNvSpPr>
            <a:spLocks noGrp="1"/>
          </p:cNvSpPr>
          <p:nvPr>
            <p:ph type="title"/>
          </p:nvPr>
        </p:nvSpPr>
        <p:spPr>
          <a:xfrm>
            <a:off x="1187670" y="428185"/>
            <a:ext cx="7372436"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6FDC1AA6-9306-4B14-837E-6481FC9B5F52}"/>
              </a:ext>
            </a:extLst>
          </p:cNvPr>
          <p:cNvSpPr>
            <a:spLocks noGrp="1"/>
          </p:cNvSpPr>
          <p:nvPr>
            <p:ph sz="half" idx="1"/>
          </p:nvPr>
        </p:nvSpPr>
        <p:spPr>
          <a:xfrm>
            <a:off x="956440" y="1608463"/>
            <a:ext cx="6842235" cy="1900007"/>
          </a:xfrm>
        </p:spPr>
        <p:txBody>
          <a:bodyPr/>
          <a:lstStyle>
            <a:lvl2pPr marL="517525" indent="-280988">
              <a:buClr>
                <a:srgbClr val="008FBE"/>
              </a:buClr>
              <a:buFont typeface="Arial" panose="020B0604020202020204" pitchFamily="34" charset="0"/>
              <a:buChar char="−"/>
              <a:defRPr/>
            </a:lvl2pPr>
            <a:lvl3pPr marL="804863" indent="-228600">
              <a:defRPr/>
            </a:lvl3pPr>
            <a:lvl4pPr marL="1090613" indent="-228600">
              <a:buClr>
                <a:srgbClr val="008FBE"/>
              </a:buClr>
              <a:buFont typeface="Arial" panose="020B0604020202020204" pitchFamily="34" charset="0"/>
              <a:buChar char="−"/>
              <a:defRPr sz="2000"/>
            </a:lvl4pPr>
            <a:lvl5pPr marL="1311275" indent="-220663">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6DB8EF-A49B-46F1-A096-A3D33B593AC2}"/>
              </a:ext>
            </a:extLst>
          </p:cNvPr>
          <p:cNvSpPr>
            <a:spLocks noGrp="1"/>
          </p:cNvSpPr>
          <p:nvPr>
            <p:ph sz="half" idx="2"/>
          </p:nvPr>
        </p:nvSpPr>
        <p:spPr>
          <a:xfrm>
            <a:off x="8345213" y="1825625"/>
            <a:ext cx="358402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4578B8-9220-4285-BA61-3028A1BB3084}"/>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6" name="Footer Placeholder 5">
            <a:extLst>
              <a:ext uri="{FF2B5EF4-FFF2-40B4-BE49-F238E27FC236}">
                <a16:creationId xmlns:a16="http://schemas.microsoft.com/office/drawing/2014/main" id="{79BBE85D-4477-4EF0-83E8-1DC6704AFA2E}"/>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EF7058F0-A54C-4A30-A414-E0F740514018}"/>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2" name="Picture 11">
            <a:extLst>
              <a:ext uri="{FF2B5EF4-FFF2-40B4-BE49-F238E27FC236}">
                <a16:creationId xmlns:a16="http://schemas.microsoft.com/office/drawing/2014/main" id="{553D9A97-3AE4-4799-A4FB-95FFAB87987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278818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D590E9-74AD-429D-886B-128D5B0D7066}"/>
              </a:ext>
            </a:extLst>
          </p:cNvPr>
          <p:cNvPicPr>
            <a:picLocks noChangeAspect="1"/>
          </p:cNvPicPr>
          <p:nvPr userDrawn="1"/>
        </p:nvPicPr>
        <p:blipFill>
          <a:blip r:embed="rId2"/>
          <a:stretch>
            <a:fillRect/>
          </a:stretch>
        </p:blipFill>
        <p:spPr>
          <a:xfrm>
            <a:off x="351" y="0"/>
            <a:ext cx="12191297" cy="6858000"/>
          </a:xfrm>
          <a:prstGeom prst="rect">
            <a:avLst/>
          </a:prstGeom>
        </p:spPr>
      </p:pic>
      <p:sp>
        <p:nvSpPr>
          <p:cNvPr id="2" name="Title 1">
            <a:extLst>
              <a:ext uri="{FF2B5EF4-FFF2-40B4-BE49-F238E27FC236}">
                <a16:creationId xmlns:a16="http://schemas.microsoft.com/office/drawing/2014/main" id="{89DF65B5-FD20-4F67-B18A-B65271263836}"/>
              </a:ext>
            </a:extLst>
          </p:cNvPr>
          <p:cNvSpPr>
            <a:spLocks noGrp="1"/>
          </p:cNvSpPr>
          <p:nvPr>
            <p:ph type="title"/>
          </p:nvPr>
        </p:nvSpPr>
        <p:spPr>
          <a:xfrm>
            <a:off x="1187670" y="428185"/>
            <a:ext cx="7372436" cy="590931"/>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6FDC1AA6-9306-4B14-837E-6481FC9B5F52}"/>
              </a:ext>
            </a:extLst>
          </p:cNvPr>
          <p:cNvSpPr>
            <a:spLocks noGrp="1"/>
          </p:cNvSpPr>
          <p:nvPr>
            <p:ph sz="half" idx="1"/>
          </p:nvPr>
        </p:nvSpPr>
        <p:spPr>
          <a:xfrm>
            <a:off x="956440" y="1608463"/>
            <a:ext cx="6842235" cy="1900007"/>
          </a:xfrm>
        </p:spPr>
        <p:txBody>
          <a:bodyPr/>
          <a:lstStyle>
            <a:lvl2pPr marL="517525" indent="-280988">
              <a:buClr>
                <a:srgbClr val="008FBE"/>
              </a:buClr>
              <a:buFont typeface="Arial" panose="020B0604020202020204" pitchFamily="34" charset="0"/>
              <a:buChar char="−"/>
              <a:defRPr/>
            </a:lvl2pPr>
            <a:lvl3pPr marL="804863" indent="-228600">
              <a:defRPr/>
            </a:lvl3pPr>
            <a:lvl4pPr marL="1090613" indent="-228600">
              <a:buClr>
                <a:srgbClr val="008FBE"/>
              </a:buClr>
              <a:buFont typeface="Arial" panose="020B0604020202020204" pitchFamily="34" charset="0"/>
              <a:buChar char="−"/>
              <a:defRPr sz="2000"/>
            </a:lvl4pPr>
            <a:lvl5pPr marL="1311275" indent="-220663">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4578B8-9220-4285-BA61-3028A1BB3084}"/>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6" name="Footer Placeholder 5">
            <a:extLst>
              <a:ext uri="{FF2B5EF4-FFF2-40B4-BE49-F238E27FC236}">
                <a16:creationId xmlns:a16="http://schemas.microsoft.com/office/drawing/2014/main" id="{79BBE85D-4477-4EF0-83E8-1DC6704AFA2E}"/>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7" name="Slide Number Placeholder 6">
            <a:extLst>
              <a:ext uri="{FF2B5EF4-FFF2-40B4-BE49-F238E27FC236}">
                <a16:creationId xmlns:a16="http://schemas.microsoft.com/office/drawing/2014/main" id="{EF7058F0-A54C-4A30-A414-E0F740514018}"/>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12" name="Picture 11">
            <a:extLst>
              <a:ext uri="{FF2B5EF4-FFF2-40B4-BE49-F238E27FC236}">
                <a16:creationId xmlns:a16="http://schemas.microsoft.com/office/drawing/2014/main" id="{553D9A97-3AE4-4799-A4FB-95FFAB87987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49529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023F-CF1D-4485-B6EE-66F31F2F3420}"/>
              </a:ext>
            </a:extLst>
          </p:cNvPr>
          <p:cNvSpPr>
            <a:spLocks noGrp="1"/>
          </p:cNvSpPr>
          <p:nvPr>
            <p:ph type="title"/>
          </p:nvPr>
        </p:nvSpPr>
        <p:spPr>
          <a:xfrm>
            <a:off x="1187670" y="428185"/>
            <a:ext cx="10176640" cy="590931"/>
          </a:xfrm>
        </p:spPr>
        <p:txBody>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id="{26E46846-CB3F-494C-BB91-76105A1598B7}"/>
              </a:ext>
            </a:extLst>
          </p:cNvPr>
          <p:cNvSpPr>
            <a:spLocks noGrp="1"/>
          </p:cNvSpPr>
          <p:nvPr>
            <p:ph type="dt" sz="half" idx="10"/>
          </p:nvPr>
        </p:nvSpPr>
        <p:spPr/>
        <p:txBody>
          <a:bodyPr/>
          <a:lstStyle/>
          <a:p>
            <a:fld id="{6E9BAC10-3EDC-4FED-A843-1656C870E768}" type="datetimeFigureOut">
              <a:rPr lang="en-US" smtClean="0"/>
              <a:t>12/22/2021</a:t>
            </a:fld>
            <a:endParaRPr lang="en-US"/>
          </a:p>
        </p:txBody>
      </p:sp>
      <p:sp>
        <p:nvSpPr>
          <p:cNvPr id="4" name="Footer Placeholder 3">
            <a:extLst>
              <a:ext uri="{FF2B5EF4-FFF2-40B4-BE49-F238E27FC236}">
                <a16:creationId xmlns:a16="http://schemas.microsoft.com/office/drawing/2014/main" id="{F0D639C4-73FE-4C5A-B146-40B0729984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CF2F1A-1DE4-4881-BD14-28E6A6864717}"/>
              </a:ext>
            </a:extLst>
          </p:cNvPr>
          <p:cNvSpPr>
            <a:spLocks noGrp="1"/>
          </p:cNvSpPr>
          <p:nvPr>
            <p:ph type="sldNum" sz="quarter" idx="12"/>
          </p:nvPr>
        </p:nvSpPr>
        <p:spPr/>
        <p:txBody>
          <a:bodyPr/>
          <a:lstStyle/>
          <a:p>
            <a:fld id="{101318F5-10FF-49BC-9056-1EB1E9C0D4E4}" type="slidenum">
              <a:rPr lang="en-US" smtClean="0"/>
              <a:t>‹#›</a:t>
            </a:fld>
            <a:endParaRPr lang="en-US"/>
          </a:p>
        </p:txBody>
      </p:sp>
      <p:pic>
        <p:nvPicPr>
          <p:cNvPr id="9" name="Picture 8">
            <a:extLst>
              <a:ext uri="{FF2B5EF4-FFF2-40B4-BE49-F238E27FC236}">
                <a16:creationId xmlns:a16="http://schemas.microsoft.com/office/drawing/2014/main" id="{039321DC-5DE2-47ED-B8BB-CD1C4E90EE8D}"/>
              </a:ext>
            </a:extLst>
          </p:cNvPr>
          <p:cNvPicPr>
            <a:picLocks noChangeAspect="1"/>
          </p:cNvPicPr>
          <p:nvPr userDrawn="1"/>
        </p:nvPicPr>
        <p:blipFill rotWithShape="1">
          <a:blip r:embed="rId2"/>
          <a:srcRect t="27635"/>
          <a:stretch/>
        </p:blipFill>
        <p:spPr>
          <a:xfrm>
            <a:off x="-56333" y="3363311"/>
            <a:ext cx="12248334" cy="3494690"/>
          </a:xfrm>
          <a:prstGeom prst="rect">
            <a:avLst/>
          </a:prstGeom>
        </p:spPr>
      </p:pic>
      <p:pic>
        <p:nvPicPr>
          <p:cNvPr id="7" name="Picture 6">
            <a:extLst>
              <a:ext uri="{FF2B5EF4-FFF2-40B4-BE49-F238E27FC236}">
                <a16:creationId xmlns:a16="http://schemas.microsoft.com/office/drawing/2014/main" id="{C08659C6-4500-4B02-BBD5-BD35DBE2982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31220" y="320428"/>
            <a:ext cx="850022" cy="877826"/>
          </a:xfrm>
          <a:prstGeom prst="rect">
            <a:avLst/>
          </a:prstGeom>
        </p:spPr>
      </p:pic>
    </p:spTree>
    <p:extLst>
      <p:ext uri="{BB962C8B-B14F-4D97-AF65-F5344CB8AC3E}">
        <p14:creationId xmlns:p14="http://schemas.microsoft.com/office/powerpoint/2010/main" val="392276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236ED-990C-4F37-AF5B-9932B3263235}"/>
              </a:ext>
            </a:extLst>
          </p:cNvPr>
          <p:cNvPicPr>
            <a:picLocks noChangeAspect="1"/>
          </p:cNvPicPr>
          <p:nvPr userDrawn="1"/>
        </p:nvPicPr>
        <p:blipFill>
          <a:blip r:embed="rId2"/>
          <a:stretch>
            <a:fillRect/>
          </a:stretch>
        </p:blipFill>
        <p:spPr>
          <a:xfrm>
            <a:off x="0" y="1"/>
            <a:ext cx="10501598" cy="6858000"/>
          </a:xfrm>
          <a:prstGeom prst="rect">
            <a:avLst/>
          </a:prstGeom>
        </p:spPr>
      </p:pic>
      <p:sp>
        <p:nvSpPr>
          <p:cNvPr id="2" name="Title 1">
            <a:extLst>
              <a:ext uri="{FF2B5EF4-FFF2-40B4-BE49-F238E27FC236}">
                <a16:creationId xmlns:a16="http://schemas.microsoft.com/office/drawing/2014/main" id="{2892CF2F-3549-49C9-A566-A227A9F0E4FC}"/>
              </a:ext>
            </a:extLst>
          </p:cNvPr>
          <p:cNvSpPr>
            <a:spLocks noGrp="1"/>
          </p:cNvSpPr>
          <p:nvPr>
            <p:ph type="title"/>
          </p:nvPr>
        </p:nvSpPr>
        <p:spPr>
          <a:xfrm>
            <a:off x="7276881" y="3547431"/>
            <a:ext cx="4915119" cy="2244754"/>
          </a:xfrm>
        </p:spPr>
        <p:txBody>
          <a:bodyPr anchor="t" anchorCtr="0">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E1A794-8626-4B7C-98E4-D03E505C976E}"/>
              </a:ext>
            </a:extLst>
          </p:cNvPr>
          <p:cNvSpPr>
            <a:spLocks noGrp="1"/>
          </p:cNvSpPr>
          <p:nvPr>
            <p:ph type="body" idx="1"/>
          </p:nvPr>
        </p:nvSpPr>
        <p:spPr>
          <a:xfrm>
            <a:off x="7276881" y="5819173"/>
            <a:ext cx="4915119" cy="1500187"/>
          </a:xfrm>
        </p:spPr>
        <p:txBody>
          <a:bodyPr/>
          <a:lstStyle>
            <a:lvl1pPr marL="0" indent="0">
              <a:buNone/>
              <a:defRPr sz="2400">
                <a:solidFill>
                  <a:srgbClr val="008FB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031CC9-B428-4F37-8C6A-B0903D5DBCAE}"/>
              </a:ext>
            </a:extLst>
          </p:cNvPr>
          <p:cNvSpPr>
            <a:spLocks noGrp="1"/>
          </p:cNvSpPr>
          <p:nvPr>
            <p:ph type="dt" sz="half" idx="10"/>
          </p:nvPr>
        </p:nvSpPr>
        <p:spPr/>
        <p:txBody>
          <a:bodyPr/>
          <a:lstStyle>
            <a:lvl1pPr>
              <a:defRPr>
                <a:latin typeface="Arial" panose="020B0604020202020204" pitchFamily="34" charset="0"/>
              </a:defRPr>
            </a:lvl1pPr>
          </a:lstStyle>
          <a:p>
            <a:fld id="{6E9BAC10-3EDC-4FED-A843-1656C870E768}" type="datetimeFigureOut">
              <a:rPr lang="en-US" smtClean="0"/>
              <a:pPr/>
              <a:t>12/22/2021</a:t>
            </a:fld>
            <a:endParaRPr lang="en-US"/>
          </a:p>
        </p:txBody>
      </p:sp>
      <p:sp>
        <p:nvSpPr>
          <p:cNvPr id="5" name="Footer Placeholder 4">
            <a:extLst>
              <a:ext uri="{FF2B5EF4-FFF2-40B4-BE49-F238E27FC236}">
                <a16:creationId xmlns:a16="http://schemas.microsoft.com/office/drawing/2014/main" id="{D5C9FC71-4C6B-465D-AD72-F2C93C4B5D32}"/>
              </a:ext>
            </a:extLst>
          </p:cNvPr>
          <p:cNvSpPr>
            <a:spLocks noGrp="1"/>
          </p:cNvSpPr>
          <p:nvPr>
            <p:ph type="ftr" sz="quarter" idx="11"/>
          </p:nvPr>
        </p:nvSpPr>
        <p:spPr/>
        <p:txBody>
          <a:bodyPr/>
          <a:lstStyle>
            <a:lvl1pPr>
              <a:defRPr>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A2208422-082E-466A-AA4B-F584EA586F3F}"/>
              </a:ext>
            </a:extLst>
          </p:cNvPr>
          <p:cNvSpPr>
            <a:spLocks noGrp="1"/>
          </p:cNvSpPr>
          <p:nvPr>
            <p:ph type="sldNum" sz="quarter" idx="12"/>
          </p:nvPr>
        </p:nvSpPr>
        <p:spPr/>
        <p:txBody>
          <a:bodyPr/>
          <a:lstStyle>
            <a:lvl1pPr>
              <a:defRPr>
                <a:latin typeface="Arial" panose="020B0604020202020204" pitchFamily="34" charset="0"/>
              </a:defRPr>
            </a:lvl1pPr>
          </a:lstStyle>
          <a:p>
            <a:fld id="{101318F5-10FF-49BC-9056-1EB1E9C0D4E4}" type="slidenum">
              <a:rPr lang="en-US" smtClean="0"/>
              <a:pPr/>
              <a:t>‹#›</a:t>
            </a:fld>
            <a:endParaRPr lang="en-US"/>
          </a:p>
        </p:txBody>
      </p:sp>
      <p:pic>
        <p:nvPicPr>
          <p:cNvPr id="8" name="Picture 7">
            <a:extLst>
              <a:ext uri="{FF2B5EF4-FFF2-40B4-BE49-F238E27FC236}">
                <a16:creationId xmlns:a16="http://schemas.microsoft.com/office/drawing/2014/main" id="{FF19A6EF-E246-42BB-8779-3B53973BBA00}"/>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282579" y="442691"/>
            <a:ext cx="1693366" cy="1813205"/>
          </a:xfrm>
          <a:prstGeom prst="rect">
            <a:avLst/>
          </a:prstGeom>
        </p:spPr>
      </p:pic>
    </p:spTree>
    <p:extLst>
      <p:ext uri="{BB962C8B-B14F-4D97-AF65-F5344CB8AC3E}">
        <p14:creationId xmlns:p14="http://schemas.microsoft.com/office/powerpoint/2010/main" val="117811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F9A61A-D2A8-4269-870F-49B3A97CEC89}"/>
              </a:ext>
            </a:extLst>
          </p:cNvPr>
          <p:cNvSpPr>
            <a:spLocks noGrp="1"/>
          </p:cNvSpPr>
          <p:nvPr>
            <p:ph type="title"/>
          </p:nvPr>
        </p:nvSpPr>
        <p:spPr>
          <a:xfrm>
            <a:off x="838200" y="365125"/>
            <a:ext cx="10515600" cy="701731"/>
          </a:xfrm>
          <a:prstGeom prst="rect">
            <a:avLst/>
          </a:prstGeom>
        </p:spPr>
        <p:txBody>
          <a:bodyPr vert="horz" lIns="91440" tIns="45720" rIns="91440" bIns="4572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E5A1750B-1EB7-41E3-88D0-24E5CDE4544B}"/>
              </a:ext>
            </a:extLst>
          </p:cNvPr>
          <p:cNvSpPr>
            <a:spLocks noGrp="1"/>
          </p:cNvSpPr>
          <p:nvPr>
            <p:ph type="body" idx="1"/>
          </p:nvPr>
        </p:nvSpPr>
        <p:spPr>
          <a:xfrm>
            <a:off x="838200" y="1608463"/>
            <a:ext cx="10515600" cy="1900007"/>
          </a:xfrm>
          <a:prstGeom prst="rect">
            <a:avLst/>
          </a:prstGeom>
        </p:spPr>
        <p:txBody>
          <a:bodyPr vert="horz" lIns="91440" tIns="45720" rIns="9144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57668-6F62-4CE5-862B-131480550C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E9BAC10-3EDC-4FED-A843-1656C870E768}" type="datetimeFigureOut">
              <a:rPr lang="en-US" smtClean="0"/>
              <a:pPr/>
              <a:t>12/22/2021</a:t>
            </a:fld>
            <a:endParaRPr lang="en-US"/>
          </a:p>
        </p:txBody>
      </p:sp>
      <p:sp>
        <p:nvSpPr>
          <p:cNvPr id="5" name="Footer Placeholder 4">
            <a:extLst>
              <a:ext uri="{FF2B5EF4-FFF2-40B4-BE49-F238E27FC236}">
                <a16:creationId xmlns:a16="http://schemas.microsoft.com/office/drawing/2014/main" id="{F1E8BCCB-F4D8-4FE4-A7E4-B16333609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1B09232-2E97-48B5-87A0-86761EC0EEB9}"/>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101318F5-10FF-49BC-9056-1EB1E9C0D4E4}" type="slidenum">
              <a:rPr lang="en-US" smtClean="0"/>
              <a:pPr/>
              <a:t>‹#›</a:t>
            </a:fld>
            <a:endParaRPr lang="en-US"/>
          </a:p>
        </p:txBody>
      </p:sp>
    </p:spTree>
    <p:extLst>
      <p:ext uri="{BB962C8B-B14F-4D97-AF65-F5344CB8AC3E}">
        <p14:creationId xmlns:p14="http://schemas.microsoft.com/office/powerpoint/2010/main" val="13508752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4" r:id="rId4"/>
    <p:sldLayoutId id="2147483663" r:id="rId5"/>
    <p:sldLayoutId id="2147483652" r:id="rId6"/>
    <p:sldLayoutId id="2147483662" r:id="rId7"/>
    <p:sldLayoutId id="2147483654" r:id="rId8"/>
    <p:sldLayoutId id="2147483651" r:id="rId9"/>
    <p:sldLayoutId id="2147483655" r:id="rId10"/>
    <p:sldLayoutId id="2147483650" r:id="rId11"/>
    <p:sldLayoutId id="2147483666" r:id="rId12"/>
    <p:sldLayoutId id="2147483665" r:id="rId13"/>
    <p:sldLayoutId id="2147483653" r:id="rId14"/>
    <p:sldLayoutId id="2147483667" r:id="rId15"/>
  </p:sldLayoutIdLst>
  <p:txStyles>
    <p:titleStyle>
      <a:lvl1pPr algn="l" defTabSz="914400" rtl="0" eaLnBrk="1" latinLnBrk="0" hangingPunct="1">
        <a:lnSpc>
          <a:spcPct val="90000"/>
        </a:lnSpc>
        <a:spcBef>
          <a:spcPct val="0"/>
        </a:spcBef>
        <a:buNone/>
        <a:defRPr sz="4400" kern="1200">
          <a:solidFill>
            <a:srgbClr val="003DA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000"/>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17525" indent="-228600" algn="l" defTabSz="914400" rtl="0" eaLnBrk="1" latinLnBrk="0" hangingPunct="1">
        <a:lnSpc>
          <a:spcPct val="90000"/>
        </a:lnSpc>
        <a:spcBef>
          <a:spcPts val="500"/>
        </a:spcBef>
        <a:buClr>
          <a:srgbClr val="008FBE"/>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8188" indent="-220663" algn="l" defTabSz="914400" rtl="0" eaLnBrk="1" latinLnBrk="0" hangingPunct="1">
        <a:lnSpc>
          <a:spcPct val="90000"/>
        </a:lnSpc>
        <a:spcBef>
          <a:spcPts val="500"/>
        </a:spcBef>
        <a:buClr>
          <a:srgbClr val="FFC000"/>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23938" indent="-228600" algn="l" defTabSz="914400" rtl="0" eaLnBrk="1" latinLnBrk="0" hangingPunct="1">
        <a:lnSpc>
          <a:spcPct val="90000"/>
        </a:lnSpc>
        <a:spcBef>
          <a:spcPts val="500"/>
        </a:spcBef>
        <a:buClr>
          <a:srgbClr val="008FBE"/>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00150" indent="-176213"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PrescriptionServices@bswhealth.org" TargetMode="External"/><Relationship Id="rId2" Type="http://schemas.openxmlformats.org/officeDocument/2006/relationships/hyperlink" Target="mailto:SWHPProviderRelationsDepartment@bswhealth.org" TargetMode="External"/><Relationship Id="rId1" Type="http://schemas.openxmlformats.org/officeDocument/2006/relationships/slideLayout" Target="../slideLayouts/slideLayout3.xml"/><Relationship Id="rId4" Type="http://schemas.openxmlformats.org/officeDocument/2006/relationships/hyperlink" Target="mailto:SWHPComplianceDepartment@bswhealth.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36816-AC22-4BE3-82E4-39F84F4C438D}"/>
              </a:ext>
            </a:extLst>
          </p:cNvPr>
          <p:cNvSpPr>
            <a:spLocks noGrp="1"/>
          </p:cNvSpPr>
          <p:nvPr>
            <p:ph type="ctrTitle"/>
          </p:nvPr>
        </p:nvSpPr>
        <p:spPr>
          <a:xfrm>
            <a:off x="861848" y="2861296"/>
            <a:ext cx="6138042" cy="1421928"/>
          </a:xfrm>
        </p:spPr>
        <p:txBody>
          <a:bodyPr/>
          <a:lstStyle/>
          <a:p>
            <a:r>
              <a:rPr lang="en-US"/>
              <a:t>Commercial Provider </a:t>
            </a:r>
            <a:br>
              <a:rPr lang="en-US"/>
            </a:br>
            <a:r>
              <a:rPr lang="en-US"/>
              <a:t>Orientation </a:t>
            </a:r>
          </a:p>
        </p:txBody>
      </p:sp>
    </p:spTree>
    <p:extLst>
      <p:ext uri="{BB962C8B-B14F-4D97-AF65-F5344CB8AC3E}">
        <p14:creationId xmlns:p14="http://schemas.microsoft.com/office/powerpoint/2010/main" val="39052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9E21-CD3D-4829-B828-3E61EB227C95}"/>
              </a:ext>
            </a:extLst>
          </p:cNvPr>
          <p:cNvSpPr>
            <a:spLocks noGrp="1"/>
          </p:cNvSpPr>
          <p:nvPr>
            <p:ph type="title"/>
          </p:nvPr>
        </p:nvSpPr>
        <p:spPr/>
        <p:txBody>
          <a:bodyPr/>
          <a:lstStyle/>
          <a:p>
            <a:r>
              <a:rPr lang="en-US"/>
              <a:t>CLAIMS AND BILLING (CONT’D)</a:t>
            </a:r>
          </a:p>
        </p:txBody>
      </p:sp>
      <p:sp>
        <p:nvSpPr>
          <p:cNvPr id="3" name="Content Placeholder 2">
            <a:extLst>
              <a:ext uri="{FF2B5EF4-FFF2-40B4-BE49-F238E27FC236}">
                <a16:creationId xmlns:a16="http://schemas.microsoft.com/office/drawing/2014/main" id="{DC014C37-B976-4B5E-8A50-913B951CC558}"/>
              </a:ext>
            </a:extLst>
          </p:cNvPr>
          <p:cNvSpPr>
            <a:spLocks noGrp="1"/>
          </p:cNvSpPr>
          <p:nvPr>
            <p:ph idx="1"/>
          </p:nvPr>
        </p:nvSpPr>
        <p:spPr>
          <a:xfrm>
            <a:off x="966950" y="1608463"/>
            <a:ext cx="10439400" cy="4093428"/>
          </a:xfrm>
        </p:spPr>
        <p:txBody>
          <a:bodyPr/>
          <a:lstStyle/>
          <a:p>
            <a:pPr marL="0" indent="0">
              <a:lnSpc>
                <a:spcPct val="100000"/>
              </a:lnSpc>
              <a:spcBef>
                <a:spcPts val="0"/>
              </a:spcBef>
              <a:buNone/>
            </a:pPr>
            <a:r>
              <a:rPr lang="en-US" sz="2000" b="1"/>
              <a:t>Claims Processing Times</a:t>
            </a:r>
          </a:p>
          <a:p>
            <a:pPr>
              <a:lnSpc>
                <a:spcPct val="100000"/>
              </a:lnSpc>
              <a:spcBef>
                <a:spcPts val="0"/>
              </a:spcBef>
            </a:pPr>
            <a:r>
              <a:rPr lang="en-US" sz="2000"/>
              <a:t>BSWHP follows the Texas Department of Insurance (TDI) regulation for the processing of claims</a:t>
            </a:r>
          </a:p>
          <a:p>
            <a:pPr>
              <a:lnSpc>
                <a:spcPct val="100000"/>
              </a:lnSpc>
              <a:spcBef>
                <a:spcPts val="0"/>
              </a:spcBef>
            </a:pPr>
            <a:r>
              <a:rPr lang="en-US" sz="2000"/>
              <a:t>Electronic claims are processed within 30 days; paper claims within 45 days</a:t>
            </a:r>
          </a:p>
          <a:p>
            <a:pPr>
              <a:lnSpc>
                <a:spcPct val="100000"/>
              </a:lnSpc>
              <a:spcBef>
                <a:spcPts val="0"/>
              </a:spcBef>
            </a:pPr>
            <a:r>
              <a:rPr lang="en-US" sz="2000"/>
              <a:t>BSWHP encourages the billing of claims electronically for faster payment</a:t>
            </a:r>
          </a:p>
          <a:p>
            <a:pPr marL="0" indent="0">
              <a:lnSpc>
                <a:spcPct val="100000"/>
              </a:lnSpc>
              <a:spcBef>
                <a:spcPts val="0"/>
              </a:spcBef>
              <a:buNone/>
            </a:pPr>
            <a:r>
              <a:rPr lang="en-US" sz="2000" b="1"/>
              <a:t>Rejected Claims</a:t>
            </a:r>
          </a:p>
          <a:p>
            <a:pPr>
              <a:lnSpc>
                <a:spcPct val="100000"/>
              </a:lnSpc>
              <a:spcBef>
                <a:spcPts val="0"/>
              </a:spcBef>
            </a:pPr>
            <a:r>
              <a:rPr lang="en-US" sz="2000"/>
              <a:t>Electronic Claims</a:t>
            </a:r>
          </a:p>
          <a:p>
            <a:pPr lvl="1">
              <a:lnSpc>
                <a:spcPct val="100000"/>
              </a:lnSpc>
              <a:spcBef>
                <a:spcPts val="0"/>
              </a:spcBef>
            </a:pPr>
            <a:r>
              <a:rPr lang="en-US" sz="2000"/>
              <a:t>Providers should review the clearinghouse rejected claims report to determine why the claims were returned to them through their billing system</a:t>
            </a:r>
          </a:p>
          <a:p>
            <a:pPr>
              <a:lnSpc>
                <a:spcPct val="100000"/>
              </a:lnSpc>
              <a:spcBef>
                <a:spcPts val="0"/>
              </a:spcBef>
            </a:pPr>
            <a:r>
              <a:rPr lang="en-US" sz="2000"/>
              <a:t>Paper Claims</a:t>
            </a:r>
          </a:p>
          <a:p>
            <a:pPr lvl="1">
              <a:lnSpc>
                <a:spcPct val="100000"/>
              </a:lnSpc>
              <a:spcBef>
                <a:spcPts val="0"/>
              </a:spcBef>
            </a:pPr>
            <a:r>
              <a:rPr lang="en-US" sz="2000"/>
              <a:t>Rejected paper claims are returned with a paper rejection letter</a:t>
            </a:r>
          </a:p>
          <a:p>
            <a:pPr lvl="1">
              <a:lnSpc>
                <a:spcPct val="100000"/>
              </a:lnSpc>
              <a:spcBef>
                <a:spcPts val="0"/>
              </a:spcBef>
            </a:pPr>
            <a:r>
              <a:rPr lang="en-US" sz="2000"/>
              <a:t>Providers are encouraged to work rejected claims timely and resubmit within the filing deadline: 365 days for Medicare</a:t>
            </a:r>
          </a:p>
        </p:txBody>
      </p:sp>
    </p:spTree>
    <p:extLst>
      <p:ext uri="{BB962C8B-B14F-4D97-AF65-F5344CB8AC3E}">
        <p14:creationId xmlns:p14="http://schemas.microsoft.com/office/powerpoint/2010/main" val="144929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CC507-BCC5-4B73-98B9-F94DF1F6B97F}"/>
              </a:ext>
            </a:extLst>
          </p:cNvPr>
          <p:cNvSpPr>
            <a:spLocks noGrp="1"/>
          </p:cNvSpPr>
          <p:nvPr>
            <p:ph type="title"/>
          </p:nvPr>
        </p:nvSpPr>
        <p:spPr/>
        <p:txBody>
          <a:bodyPr/>
          <a:lstStyle/>
          <a:p>
            <a:r>
              <a:rPr lang="en-US"/>
              <a:t>REDETERMINATIONS</a:t>
            </a:r>
          </a:p>
        </p:txBody>
      </p:sp>
      <p:sp>
        <p:nvSpPr>
          <p:cNvPr id="3" name="Content Placeholder 2">
            <a:extLst>
              <a:ext uri="{FF2B5EF4-FFF2-40B4-BE49-F238E27FC236}">
                <a16:creationId xmlns:a16="http://schemas.microsoft.com/office/drawing/2014/main" id="{95160A2B-7165-4406-9470-D7F48D599C07}"/>
              </a:ext>
            </a:extLst>
          </p:cNvPr>
          <p:cNvSpPr>
            <a:spLocks noGrp="1"/>
          </p:cNvSpPr>
          <p:nvPr>
            <p:ph idx="1"/>
          </p:nvPr>
        </p:nvSpPr>
        <p:spPr>
          <a:xfrm>
            <a:off x="876300" y="1166842"/>
            <a:ext cx="10439400" cy="4278094"/>
          </a:xfrm>
        </p:spPr>
        <p:txBody>
          <a:bodyPr/>
          <a:lstStyle/>
          <a:p>
            <a:pPr marL="0" indent="0">
              <a:lnSpc>
                <a:spcPct val="100000"/>
              </a:lnSpc>
              <a:spcBef>
                <a:spcPts val="0"/>
              </a:spcBef>
              <a:buNone/>
            </a:pPr>
            <a:r>
              <a:rPr lang="en-US" sz="1600" b="1"/>
              <a:t>Definition</a:t>
            </a:r>
          </a:p>
          <a:p>
            <a:pPr>
              <a:lnSpc>
                <a:spcPct val="100000"/>
              </a:lnSpc>
              <a:spcBef>
                <a:spcPts val="0"/>
              </a:spcBef>
            </a:pPr>
            <a:r>
              <a:rPr lang="en-US" sz="1600"/>
              <a:t>The review of a previously adjudicated / processed claim at the request of a provider to assess if the original determination/decision was correct or should be reversed based on additional information not previously available during the original determination. More information available on the BSWHP website at: BSWHealthPlan.com </a:t>
            </a:r>
          </a:p>
          <a:p>
            <a:pPr>
              <a:lnSpc>
                <a:spcPct val="100000"/>
              </a:lnSpc>
              <a:spcBef>
                <a:spcPts val="0"/>
              </a:spcBef>
            </a:pPr>
            <a:endParaRPr lang="en-US" sz="1600"/>
          </a:p>
          <a:p>
            <a:pPr marL="0" indent="0">
              <a:lnSpc>
                <a:spcPct val="100000"/>
              </a:lnSpc>
              <a:spcBef>
                <a:spcPts val="0"/>
              </a:spcBef>
              <a:buNone/>
            </a:pPr>
            <a:r>
              <a:rPr lang="en-US" sz="1600" b="1"/>
              <a:t>Process</a:t>
            </a:r>
          </a:p>
          <a:p>
            <a:pPr>
              <a:lnSpc>
                <a:spcPct val="100000"/>
              </a:lnSpc>
              <a:spcBef>
                <a:spcPts val="0"/>
              </a:spcBef>
            </a:pPr>
            <a:r>
              <a:rPr lang="en-US" sz="1600"/>
              <a:t>Providers must submit the Provider Claim Redetermination Request Form located on the BSWHP website</a:t>
            </a:r>
          </a:p>
          <a:p>
            <a:pPr>
              <a:lnSpc>
                <a:spcPct val="100000"/>
              </a:lnSpc>
              <a:spcBef>
                <a:spcPts val="0"/>
              </a:spcBef>
            </a:pPr>
            <a:r>
              <a:rPr lang="en-US" sz="1600"/>
              <a:t>Providers now have the option to submit the Claim Redetermination Request Forms electronically through the provider portal.</a:t>
            </a:r>
          </a:p>
          <a:p>
            <a:pPr>
              <a:lnSpc>
                <a:spcPct val="100000"/>
              </a:lnSpc>
              <a:spcBef>
                <a:spcPts val="0"/>
              </a:spcBef>
            </a:pPr>
            <a:r>
              <a:rPr lang="en-US" sz="1600"/>
              <a:t>Providers or inquiring parties will have only one (1) opportunity to submit a redetermination request on a claim. Multiple requests submitted on a single claim will not be processed and will be returned as “previously reviewed.”</a:t>
            </a:r>
          </a:p>
          <a:p>
            <a:pPr>
              <a:lnSpc>
                <a:spcPct val="100000"/>
              </a:lnSpc>
              <a:spcBef>
                <a:spcPts val="0"/>
              </a:spcBef>
            </a:pPr>
            <a:r>
              <a:rPr lang="en-US" sz="1600"/>
              <a:t>Provider should attach any pertinent supporting documentation i.e. retro authorization, proof of timely filing, surgical notes, office visit notes, pathology reports, and/or medical records.</a:t>
            </a:r>
          </a:p>
          <a:p>
            <a:pPr>
              <a:lnSpc>
                <a:spcPct val="100000"/>
              </a:lnSpc>
              <a:spcBef>
                <a:spcPts val="0"/>
              </a:spcBef>
            </a:pPr>
            <a:r>
              <a:rPr lang="en-US" sz="1600"/>
              <a:t>Requests for Redeterminations must be submitted within 90 days from the original determination date. (120 days for Medicare Advantage Claims; 1 year for out-of-state providers).</a:t>
            </a:r>
          </a:p>
        </p:txBody>
      </p:sp>
    </p:spTree>
    <p:extLst>
      <p:ext uri="{BB962C8B-B14F-4D97-AF65-F5344CB8AC3E}">
        <p14:creationId xmlns:p14="http://schemas.microsoft.com/office/powerpoint/2010/main" val="331977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64D52-A7CB-44AA-A3B4-A470F17290EC}"/>
              </a:ext>
            </a:extLst>
          </p:cNvPr>
          <p:cNvSpPr>
            <a:spLocks noGrp="1"/>
          </p:cNvSpPr>
          <p:nvPr>
            <p:ph type="title"/>
          </p:nvPr>
        </p:nvSpPr>
        <p:spPr>
          <a:xfrm>
            <a:off x="1198179" y="442856"/>
            <a:ext cx="10155620" cy="590931"/>
          </a:xfrm>
        </p:spPr>
        <p:txBody>
          <a:bodyPr/>
          <a:lstStyle/>
          <a:p>
            <a:r>
              <a:rPr lang="en-US"/>
              <a:t>APPEALS AND COMPLAINTS </a:t>
            </a:r>
          </a:p>
        </p:txBody>
      </p:sp>
      <p:sp>
        <p:nvSpPr>
          <p:cNvPr id="3" name="Content Placeholder 2">
            <a:extLst>
              <a:ext uri="{FF2B5EF4-FFF2-40B4-BE49-F238E27FC236}">
                <a16:creationId xmlns:a16="http://schemas.microsoft.com/office/drawing/2014/main" id="{73C3D9B0-8C27-4569-A919-4E140E9EC565}"/>
              </a:ext>
            </a:extLst>
          </p:cNvPr>
          <p:cNvSpPr>
            <a:spLocks noGrp="1"/>
          </p:cNvSpPr>
          <p:nvPr>
            <p:ph idx="1"/>
          </p:nvPr>
        </p:nvSpPr>
        <p:spPr>
          <a:xfrm>
            <a:off x="966950" y="1608463"/>
            <a:ext cx="10439400" cy="4093428"/>
          </a:xfrm>
        </p:spPr>
        <p:txBody>
          <a:bodyPr/>
          <a:lstStyle/>
          <a:p>
            <a:pPr marL="0" indent="0">
              <a:lnSpc>
                <a:spcPct val="100000"/>
              </a:lnSpc>
              <a:spcBef>
                <a:spcPts val="0"/>
              </a:spcBef>
              <a:buNone/>
            </a:pPr>
            <a:r>
              <a:rPr lang="en-US" sz="2000" b="1"/>
              <a:t>Appeals</a:t>
            </a:r>
            <a:r>
              <a:rPr lang="en-US" sz="2000"/>
              <a:t> </a:t>
            </a:r>
          </a:p>
          <a:p>
            <a:pPr>
              <a:lnSpc>
                <a:spcPct val="100000"/>
              </a:lnSpc>
              <a:spcBef>
                <a:spcPts val="0"/>
              </a:spcBef>
            </a:pPr>
            <a:r>
              <a:rPr lang="en-US" sz="2000"/>
              <a:t>Definition: Provider, on behalf of the member, or Member requests reconsideration of an adverse determination related to a request for medical services such as a prior authorization request. </a:t>
            </a:r>
          </a:p>
          <a:p>
            <a:pPr marL="0" indent="0">
              <a:lnSpc>
                <a:spcPct val="100000"/>
              </a:lnSpc>
              <a:spcBef>
                <a:spcPts val="0"/>
              </a:spcBef>
              <a:buNone/>
            </a:pPr>
            <a:endParaRPr lang="en-US" sz="2000"/>
          </a:p>
          <a:p>
            <a:pPr marL="0" indent="0">
              <a:lnSpc>
                <a:spcPct val="100000"/>
              </a:lnSpc>
              <a:spcBef>
                <a:spcPts val="0"/>
              </a:spcBef>
              <a:buNone/>
            </a:pPr>
            <a:r>
              <a:rPr lang="en-US" sz="2000" b="1"/>
              <a:t>Complaints</a:t>
            </a:r>
            <a:endParaRPr lang="en-US" sz="2000"/>
          </a:p>
          <a:p>
            <a:pPr>
              <a:lnSpc>
                <a:spcPct val="100000"/>
              </a:lnSpc>
              <a:spcBef>
                <a:spcPts val="0"/>
              </a:spcBef>
            </a:pPr>
            <a:r>
              <a:rPr lang="en-US" sz="2000"/>
              <a:t>Definition: member or provider expression of any dissatisfaction.</a:t>
            </a:r>
          </a:p>
          <a:p>
            <a:pPr marL="0" indent="0">
              <a:lnSpc>
                <a:spcPct val="100000"/>
              </a:lnSpc>
              <a:spcBef>
                <a:spcPts val="0"/>
              </a:spcBef>
              <a:buNone/>
            </a:pPr>
            <a:r>
              <a:rPr lang="en-US" sz="2000"/>
              <a:t> </a:t>
            </a:r>
          </a:p>
          <a:p>
            <a:pPr marL="0" indent="0">
              <a:lnSpc>
                <a:spcPct val="100000"/>
              </a:lnSpc>
              <a:spcBef>
                <a:spcPts val="0"/>
              </a:spcBef>
              <a:buNone/>
            </a:pPr>
            <a:r>
              <a:rPr lang="en-US" sz="2000" b="1"/>
              <a:t>Process </a:t>
            </a:r>
          </a:p>
          <a:p>
            <a:pPr>
              <a:lnSpc>
                <a:spcPct val="100000"/>
              </a:lnSpc>
              <a:spcBef>
                <a:spcPts val="0"/>
              </a:spcBef>
            </a:pPr>
            <a:r>
              <a:rPr lang="en-US" sz="2000"/>
              <a:t>Contact customer service to file an appeal or complaint with a Customer Service </a:t>
            </a:r>
          </a:p>
          <a:p>
            <a:pPr>
              <a:lnSpc>
                <a:spcPct val="100000"/>
              </a:lnSpc>
              <a:spcBef>
                <a:spcPts val="0"/>
              </a:spcBef>
            </a:pPr>
            <a:r>
              <a:rPr lang="en-US" sz="2000"/>
              <a:t>Advocacy agent. The agent will route the appeal or complaint to the appropriate area. *Process is the same for appeals and complaints. Customer service phone number (800)321-7947 or (254)298-3000. </a:t>
            </a:r>
          </a:p>
        </p:txBody>
      </p:sp>
    </p:spTree>
    <p:extLst>
      <p:ext uri="{BB962C8B-B14F-4D97-AF65-F5344CB8AC3E}">
        <p14:creationId xmlns:p14="http://schemas.microsoft.com/office/powerpoint/2010/main" val="159766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FF03C-B7AD-4E9F-ACD3-A71A3230962D}"/>
              </a:ext>
            </a:extLst>
          </p:cNvPr>
          <p:cNvSpPr>
            <a:spLocks noGrp="1"/>
          </p:cNvSpPr>
          <p:nvPr>
            <p:ph type="title"/>
          </p:nvPr>
        </p:nvSpPr>
        <p:spPr>
          <a:xfrm>
            <a:off x="1198179" y="442856"/>
            <a:ext cx="10155620" cy="590931"/>
          </a:xfrm>
        </p:spPr>
        <p:txBody>
          <a:bodyPr/>
          <a:lstStyle/>
          <a:p>
            <a:r>
              <a:rPr lang="en-US"/>
              <a:t>PROVIDER PAYMENT OPTIONS </a:t>
            </a:r>
          </a:p>
        </p:txBody>
      </p:sp>
      <p:sp>
        <p:nvSpPr>
          <p:cNvPr id="3" name="Content Placeholder 2">
            <a:extLst>
              <a:ext uri="{FF2B5EF4-FFF2-40B4-BE49-F238E27FC236}">
                <a16:creationId xmlns:a16="http://schemas.microsoft.com/office/drawing/2014/main" id="{01B9CF16-B8CD-4B29-B0B9-97E79F9446BB}"/>
              </a:ext>
            </a:extLst>
          </p:cNvPr>
          <p:cNvSpPr>
            <a:spLocks noGrp="1"/>
          </p:cNvSpPr>
          <p:nvPr>
            <p:ph idx="1"/>
          </p:nvPr>
        </p:nvSpPr>
        <p:spPr>
          <a:xfrm>
            <a:off x="966950" y="1608463"/>
            <a:ext cx="10439400" cy="4793620"/>
          </a:xfrm>
        </p:spPr>
        <p:txBody>
          <a:bodyPr/>
          <a:lstStyle/>
          <a:p>
            <a:pPr marL="0" indent="0">
              <a:buNone/>
            </a:pPr>
            <a:r>
              <a:rPr lang="en-US" sz="1800"/>
              <a:t>BSWHP offers the following payment options through Change Healthcare </a:t>
            </a:r>
          </a:p>
          <a:p>
            <a:r>
              <a:rPr lang="en-US" sz="1800" b="1"/>
              <a:t>Virtual Credit Card (VCC) </a:t>
            </a:r>
          </a:p>
          <a:p>
            <a:pPr lvl="1"/>
            <a:r>
              <a:rPr lang="en-US" sz="1800"/>
              <a:t>Providers can receive payment by processing it as a credit card; funds are immediately available; fees may be assessed </a:t>
            </a:r>
          </a:p>
          <a:p>
            <a:pPr lvl="1"/>
            <a:r>
              <a:rPr lang="en-US" sz="1800"/>
              <a:t>If payment is not accepted within 90 days, a paper check will be mailed </a:t>
            </a:r>
          </a:p>
          <a:p>
            <a:pPr lvl="1"/>
            <a:r>
              <a:rPr lang="en-US" sz="1800"/>
              <a:t>Providers will have to opt out of this method if they choose another payment method </a:t>
            </a:r>
          </a:p>
          <a:p>
            <a:pPr lvl="2"/>
            <a:r>
              <a:rPr lang="en-US" sz="1800"/>
              <a:t>To opt-out of the VCC payment method, please contact Change Healthcare at 866-506-2830 – select option 1. </a:t>
            </a:r>
          </a:p>
          <a:p>
            <a:pPr lvl="2"/>
            <a:r>
              <a:rPr lang="en-US" sz="1800"/>
              <a:t>To select Automatic Clearinghouse (ACH) or Electronic Funds Transfer (EFT), visit www.changehealthcare.com\EFT</a:t>
            </a:r>
          </a:p>
          <a:p>
            <a:r>
              <a:rPr lang="en-US" sz="1800" b="1"/>
              <a:t>Electronic Funds Transfer (EFT) </a:t>
            </a:r>
          </a:p>
          <a:p>
            <a:pPr lvl="1"/>
            <a:r>
              <a:rPr lang="en-US" sz="1800"/>
              <a:t> Payments are sent directly to the provider’s bank; typically received within 3-5 business days </a:t>
            </a:r>
          </a:p>
          <a:p>
            <a:r>
              <a:rPr lang="en-US" sz="1800" b="1"/>
              <a:t>Paper Check </a:t>
            </a:r>
          </a:p>
          <a:p>
            <a:pPr lvl="1"/>
            <a:r>
              <a:rPr lang="en-US" sz="1800"/>
              <a:t>A paper check is mailed to the provider’s billing or claims payment address on file </a:t>
            </a:r>
          </a:p>
          <a:p>
            <a:endParaRPr lang="en-US" sz="1800"/>
          </a:p>
        </p:txBody>
      </p:sp>
    </p:spTree>
    <p:extLst>
      <p:ext uri="{BB962C8B-B14F-4D97-AF65-F5344CB8AC3E}">
        <p14:creationId xmlns:p14="http://schemas.microsoft.com/office/powerpoint/2010/main" val="228162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8A82-34FB-4FE4-B8F1-02CED4449678}"/>
              </a:ext>
            </a:extLst>
          </p:cNvPr>
          <p:cNvSpPr>
            <a:spLocks noGrp="1"/>
          </p:cNvSpPr>
          <p:nvPr>
            <p:ph type="title"/>
          </p:nvPr>
        </p:nvSpPr>
        <p:spPr>
          <a:xfrm>
            <a:off x="1198179" y="442856"/>
            <a:ext cx="10155620" cy="1588127"/>
          </a:xfrm>
        </p:spPr>
        <p:txBody>
          <a:bodyPr/>
          <a:lstStyle/>
          <a:p>
            <a:r>
              <a:rPr lang="en-US"/>
              <a:t>ACCOUNT RECONCILIATION </a:t>
            </a:r>
            <a:br>
              <a:rPr lang="en-US"/>
            </a:br>
            <a:r>
              <a:rPr lang="en-US"/>
              <a:t>(RETRACTIONS/RECOUPMENTS) </a:t>
            </a:r>
            <a:br>
              <a:rPr lang="en-US"/>
            </a:br>
            <a:endParaRPr lang="en-US"/>
          </a:p>
        </p:txBody>
      </p:sp>
      <p:sp>
        <p:nvSpPr>
          <p:cNvPr id="3" name="Content Placeholder 2">
            <a:extLst>
              <a:ext uri="{FF2B5EF4-FFF2-40B4-BE49-F238E27FC236}">
                <a16:creationId xmlns:a16="http://schemas.microsoft.com/office/drawing/2014/main" id="{DA159EB1-4DC7-44A9-87C1-448A4B7C9125}"/>
              </a:ext>
            </a:extLst>
          </p:cNvPr>
          <p:cNvSpPr>
            <a:spLocks noGrp="1"/>
          </p:cNvSpPr>
          <p:nvPr>
            <p:ph idx="1"/>
          </p:nvPr>
        </p:nvSpPr>
        <p:spPr>
          <a:xfrm>
            <a:off x="876300" y="1737511"/>
            <a:ext cx="10439400" cy="3567643"/>
          </a:xfrm>
        </p:spPr>
        <p:txBody>
          <a:bodyPr/>
          <a:lstStyle/>
          <a:p>
            <a:pPr>
              <a:lnSpc>
                <a:spcPct val="100000"/>
              </a:lnSpc>
            </a:pPr>
            <a:r>
              <a:rPr lang="en-US" sz="2000"/>
              <a:t>BSWHP is dedicated to identifying and resolving accounting issues in a timely manner </a:t>
            </a:r>
          </a:p>
          <a:p>
            <a:pPr>
              <a:lnSpc>
                <a:spcPct val="100000"/>
              </a:lnSpc>
            </a:pPr>
            <a:r>
              <a:rPr lang="en-US" sz="2000"/>
              <a:t>Proper documentation will result in error reduction, which will result in quicker payments </a:t>
            </a:r>
          </a:p>
          <a:p>
            <a:pPr>
              <a:lnSpc>
                <a:spcPct val="100000"/>
              </a:lnSpc>
            </a:pPr>
            <a:r>
              <a:rPr lang="en-US" sz="2000"/>
              <a:t>Retractions/Recoupments: </a:t>
            </a:r>
          </a:p>
          <a:p>
            <a:pPr>
              <a:lnSpc>
                <a:spcPct val="100000"/>
              </a:lnSpc>
            </a:pPr>
            <a:r>
              <a:rPr lang="en-US" sz="2000"/>
              <a:t>Retractions/recoupments are made for various reasons, including: </a:t>
            </a:r>
          </a:p>
          <a:p>
            <a:pPr lvl="1">
              <a:lnSpc>
                <a:spcPct val="100000"/>
              </a:lnSpc>
            </a:pPr>
            <a:r>
              <a:rPr lang="en-US" sz="2000"/>
              <a:t>Duplicate payment on a procedure </a:t>
            </a:r>
          </a:p>
          <a:p>
            <a:pPr lvl="1">
              <a:lnSpc>
                <a:spcPct val="100000"/>
              </a:lnSpc>
            </a:pPr>
            <a:r>
              <a:rPr lang="en-US" sz="2000"/>
              <a:t>Incorrect payment on a procedure </a:t>
            </a:r>
          </a:p>
          <a:p>
            <a:pPr lvl="1">
              <a:lnSpc>
                <a:spcPct val="100000"/>
              </a:lnSpc>
            </a:pPr>
            <a:r>
              <a:rPr lang="en-US" sz="2000"/>
              <a:t>Payment to the wrong provider </a:t>
            </a:r>
          </a:p>
          <a:p>
            <a:pPr>
              <a:lnSpc>
                <a:spcPct val="100000"/>
              </a:lnSpc>
            </a:pPr>
            <a:r>
              <a:rPr lang="en-US" sz="2000"/>
              <a:t>To initiate a retraction, complete a Provider Appeal Request Form located at: BSWHealthPlan.com </a:t>
            </a:r>
          </a:p>
        </p:txBody>
      </p:sp>
    </p:spTree>
    <p:extLst>
      <p:ext uri="{BB962C8B-B14F-4D97-AF65-F5344CB8AC3E}">
        <p14:creationId xmlns:p14="http://schemas.microsoft.com/office/powerpoint/2010/main" val="3505267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6E81-EE3F-44F9-9D59-E303D1D40AE2}"/>
              </a:ext>
            </a:extLst>
          </p:cNvPr>
          <p:cNvSpPr>
            <a:spLocks noGrp="1"/>
          </p:cNvSpPr>
          <p:nvPr>
            <p:ph type="title"/>
          </p:nvPr>
        </p:nvSpPr>
        <p:spPr>
          <a:xfrm>
            <a:off x="1198179" y="442856"/>
            <a:ext cx="10155620" cy="1588127"/>
          </a:xfrm>
        </p:spPr>
        <p:txBody>
          <a:bodyPr/>
          <a:lstStyle/>
          <a:p>
            <a:r>
              <a:rPr lang="en-US"/>
              <a:t>ACCOUNT RECONCILIATION </a:t>
            </a:r>
            <a:br>
              <a:rPr lang="en-US"/>
            </a:br>
            <a:r>
              <a:rPr lang="en-US"/>
              <a:t>(RETURNED/REFUND CHECKS) </a:t>
            </a:r>
            <a:br>
              <a:rPr lang="en-US"/>
            </a:br>
            <a:endParaRPr lang="en-US"/>
          </a:p>
        </p:txBody>
      </p:sp>
      <p:sp>
        <p:nvSpPr>
          <p:cNvPr id="3" name="Content Placeholder 2">
            <a:extLst>
              <a:ext uri="{FF2B5EF4-FFF2-40B4-BE49-F238E27FC236}">
                <a16:creationId xmlns:a16="http://schemas.microsoft.com/office/drawing/2014/main" id="{78608E7E-7E80-48FF-81A7-467DA9EC021F}"/>
              </a:ext>
            </a:extLst>
          </p:cNvPr>
          <p:cNvSpPr>
            <a:spLocks noGrp="1"/>
          </p:cNvSpPr>
          <p:nvPr>
            <p:ph idx="1"/>
          </p:nvPr>
        </p:nvSpPr>
        <p:spPr>
          <a:xfrm>
            <a:off x="966950" y="1608463"/>
            <a:ext cx="10439400" cy="4798750"/>
          </a:xfrm>
        </p:spPr>
        <p:txBody>
          <a:bodyPr/>
          <a:lstStyle/>
          <a:p>
            <a:pPr marL="0" indent="0">
              <a:lnSpc>
                <a:spcPct val="100000"/>
              </a:lnSpc>
              <a:buNone/>
            </a:pPr>
            <a:r>
              <a:rPr lang="en-US" sz="2000" b="1"/>
              <a:t>Returned Checks </a:t>
            </a:r>
          </a:p>
          <a:p>
            <a:pPr>
              <a:lnSpc>
                <a:spcPct val="100000"/>
              </a:lnSpc>
            </a:pPr>
            <a:r>
              <a:rPr lang="en-US" sz="2000"/>
              <a:t>If a BSWHP check is returned for an adjustment, attach all documentation with an explanation for the returned payment </a:t>
            </a:r>
          </a:p>
          <a:p>
            <a:pPr>
              <a:lnSpc>
                <a:spcPct val="100000"/>
              </a:lnSpc>
            </a:pPr>
            <a:r>
              <a:rPr lang="en-US" sz="2000"/>
              <a:t>Include a copy of the Explanation of Payment (EOP), copies of prior payments, and any other documentation explaining the payment discrepancy </a:t>
            </a:r>
          </a:p>
          <a:p>
            <a:pPr marL="0" indent="0">
              <a:lnSpc>
                <a:spcPct val="100000"/>
              </a:lnSpc>
              <a:buNone/>
            </a:pPr>
            <a:r>
              <a:rPr lang="en-US" sz="2000" b="1"/>
              <a:t>Refund Checks </a:t>
            </a:r>
          </a:p>
          <a:p>
            <a:pPr>
              <a:lnSpc>
                <a:spcPct val="100000"/>
              </a:lnSpc>
            </a:pPr>
            <a:r>
              <a:rPr lang="en-US" sz="2000"/>
              <a:t>For all BSWHP member claims, providers should send refund checks to the following address to reimburse money owed to BSWHP: </a:t>
            </a:r>
          </a:p>
          <a:p>
            <a:pPr marL="2286000" lvl="5" indent="0">
              <a:lnSpc>
                <a:spcPct val="100000"/>
              </a:lnSpc>
              <a:buNone/>
            </a:pPr>
            <a:r>
              <a:rPr lang="en-US" sz="2000">
                <a:latin typeface="Arial" panose="020B0604020202020204" pitchFamily="34" charset="0"/>
                <a:cs typeface="Arial" panose="020B0604020202020204" pitchFamily="34" charset="0"/>
              </a:rPr>
              <a:t>Baylor Scott &amp; White Health Plan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ATTN: Claims Adjustment Department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PO Box 840523 </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Dallas, TX 75284-0523</a:t>
            </a:r>
          </a:p>
          <a:p>
            <a:pPr>
              <a:lnSpc>
                <a:spcPct val="100000"/>
              </a:lnSpc>
            </a:pPr>
            <a:endParaRPr lang="en-US" sz="2000"/>
          </a:p>
        </p:txBody>
      </p:sp>
    </p:spTree>
    <p:extLst>
      <p:ext uri="{BB962C8B-B14F-4D97-AF65-F5344CB8AC3E}">
        <p14:creationId xmlns:p14="http://schemas.microsoft.com/office/powerpoint/2010/main" val="396626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65AD2-EB21-4F10-B79A-8AF444A8F8FD}"/>
              </a:ext>
            </a:extLst>
          </p:cNvPr>
          <p:cNvSpPr>
            <a:spLocks noGrp="1"/>
          </p:cNvSpPr>
          <p:nvPr>
            <p:ph type="title"/>
          </p:nvPr>
        </p:nvSpPr>
        <p:spPr>
          <a:xfrm>
            <a:off x="1198179" y="442856"/>
            <a:ext cx="10155620" cy="590931"/>
          </a:xfrm>
        </p:spPr>
        <p:txBody>
          <a:bodyPr/>
          <a:lstStyle/>
          <a:p>
            <a:r>
              <a:rPr lang="en-US"/>
              <a:t>IN-NETWORK REFERRALS </a:t>
            </a:r>
          </a:p>
        </p:txBody>
      </p:sp>
      <p:sp>
        <p:nvSpPr>
          <p:cNvPr id="3" name="Content Placeholder 2">
            <a:extLst>
              <a:ext uri="{FF2B5EF4-FFF2-40B4-BE49-F238E27FC236}">
                <a16:creationId xmlns:a16="http://schemas.microsoft.com/office/drawing/2014/main" id="{10136407-5492-43C5-9FA8-8EFAD100A7BE}"/>
              </a:ext>
            </a:extLst>
          </p:cNvPr>
          <p:cNvSpPr>
            <a:spLocks noGrp="1"/>
          </p:cNvSpPr>
          <p:nvPr>
            <p:ph idx="1"/>
          </p:nvPr>
        </p:nvSpPr>
        <p:spPr>
          <a:xfrm>
            <a:off x="966950" y="1608463"/>
            <a:ext cx="10439400" cy="4465838"/>
          </a:xfrm>
        </p:spPr>
        <p:txBody>
          <a:bodyPr/>
          <a:lstStyle/>
          <a:p>
            <a:r>
              <a:rPr lang="en-US" sz="2400"/>
              <a:t>BSWHP members must be referred to an in-network provider. </a:t>
            </a:r>
          </a:p>
          <a:p>
            <a:r>
              <a:rPr lang="en-US" sz="2400"/>
              <a:t>BSWHP Participating Provider Agreement language: </a:t>
            </a:r>
          </a:p>
          <a:p>
            <a:pPr lvl="1"/>
            <a:r>
              <a:rPr lang="en-US"/>
              <a:t> Except in Emergency Care situations, for fully insured and Medicare replacement plans, a pre-condition to a healthcare service or product being a Covered Service may be that the service be provided by a Participating Provider, whether it be an individual or a facility. For certain plans, absent an Emergency or approval of a Medical Director, Provider will make referrals and admit Covered Persons only to Participating Providers. </a:t>
            </a:r>
          </a:p>
          <a:p>
            <a:r>
              <a:rPr lang="en-US" sz="2400"/>
              <a:t>To locate an in-network provider: </a:t>
            </a:r>
          </a:p>
          <a:p>
            <a:pPr lvl="1"/>
            <a:r>
              <a:rPr lang="en-US"/>
              <a:t>Use online provider search (Find a Provider) located on the BSWHP website at: BSWHealthPlan.com</a:t>
            </a:r>
          </a:p>
        </p:txBody>
      </p:sp>
    </p:spTree>
    <p:extLst>
      <p:ext uri="{BB962C8B-B14F-4D97-AF65-F5344CB8AC3E}">
        <p14:creationId xmlns:p14="http://schemas.microsoft.com/office/powerpoint/2010/main" val="145855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6FBA-0C76-498D-86CA-5D3A1E806BE0}"/>
              </a:ext>
            </a:extLst>
          </p:cNvPr>
          <p:cNvSpPr>
            <a:spLocks noGrp="1"/>
          </p:cNvSpPr>
          <p:nvPr>
            <p:ph type="title"/>
          </p:nvPr>
        </p:nvSpPr>
        <p:spPr>
          <a:xfrm>
            <a:off x="1198179" y="442856"/>
            <a:ext cx="10155620" cy="590931"/>
          </a:xfrm>
        </p:spPr>
        <p:txBody>
          <a:bodyPr/>
          <a:lstStyle/>
          <a:p>
            <a:r>
              <a:rPr lang="en-US"/>
              <a:t>COORDINATION OF BENEFITS (COB) </a:t>
            </a:r>
          </a:p>
        </p:txBody>
      </p:sp>
      <p:sp>
        <p:nvSpPr>
          <p:cNvPr id="3" name="Content Placeholder 2">
            <a:extLst>
              <a:ext uri="{FF2B5EF4-FFF2-40B4-BE49-F238E27FC236}">
                <a16:creationId xmlns:a16="http://schemas.microsoft.com/office/drawing/2014/main" id="{394218F5-C69C-4822-BB2E-926E746D3C8D}"/>
              </a:ext>
            </a:extLst>
          </p:cNvPr>
          <p:cNvSpPr>
            <a:spLocks noGrp="1"/>
          </p:cNvSpPr>
          <p:nvPr>
            <p:ph idx="1"/>
          </p:nvPr>
        </p:nvSpPr>
        <p:spPr>
          <a:xfrm>
            <a:off x="966950" y="1608463"/>
            <a:ext cx="10439400" cy="4529958"/>
          </a:xfrm>
        </p:spPr>
        <p:txBody>
          <a:bodyPr/>
          <a:lstStyle/>
          <a:p>
            <a:r>
              <a:rPr lang="en-US" sz="2400"/>
              <a:t>COB Definition: </a:t>
            </a:r>
          </a:p>
          <a:p>
            <a:pPr lvl="1"/>
            <a:r>
              <a:rPr lang="en-US"/>
              <a:t>Standards advocated by the National Association of Insurance Commission (NAIC) that determines the obligation of payers when a member is covered under two or more health insurance policies </a:t>
            </a:r>
          </a:p>
          <a:p>
            <a:pPr lvl="1"/>
            <a:r>
              <a:rPr lang="en-US"/>
              <a:t>When there is duplicate coverage, COB standards determine who pays primary and who pays secondary </a:t>
            </a:r>
          </a:p>
          <a:p>
            <a:pPr lvl="1"/>
            <a:r>
              <a:rPr lang="en-US"/>
              <a:t>Fully insured plans follow Texas Department of Insurance (TDI) COB requirements.</a:t>
            </a:r>
          </a:p>
          <a:p>
            <a:r>
              <a:rPr lang="en-US" sz="2400"/>
              <a:t>BSWHP coordinates benefits payable for covered services with benefits payable by other plans consistent with state law. </a:t>
            </a:r>
          </a:p>
          <a:p>
            <a:r>
              <a:rPr lang="en-US" sz="2400"/>
              <a:t>More information on COB available on the BSWHP website at:  BSWHealthPlan.com</a:t>
            </a:r>
          </a:p>
        </p:txBody>
      </p:sp>
    </p:spTree>
    <p:extLst>
      <p:ext uri="{BB962C8B-B14F-4D97-AF65-F5344CB8AC3E}">
        <p14:creationId xmlns:p14="http://schemas.microsoft.com/office/powerpoint/2010/main" val="110986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25087-AF39-44B0-AE54-635613F6641B}"/>
              </a:ext>
            </a:extLst>
          </p:cNvPr>
          <p:cNvSpPr>
            <a:spLocks noGrp="1"/>
          </p:cNvSpPr>
          <p:nvPr>
            <p:ph type="title"/>
          </p:nvPr>
        </p:nvSpPr>
        <p:spPr>
          <a:xfrm>
            <a:off x="1198179" y="442856"/>
            <a:ext cx="10155620" cy="590931"/>
          </a:xfrm>
        </p:spPr>
        <p:txBody>
          <a:bodyPr/>
          <a:lstStyle/>
          <a:p>
            <a:r>
              <a:rPr lang="en-US"/>
              <a:t>QUALITY IMPROVEMENT (QI) PROGRAM </a:t>
            </a:r>
          </a:p>
        </p:txBody>
      </p:sp>
      <p:sp>
        <p:nvSpPr>
          <p:cNvPr id="3" name="Content Placeholder 2">
            <a:extLst>
              <a:ext uri="{FF2B5EF4-FFF2-40B4-BE49-F238E27FC236}">
                <a16:creationId xmlns:a16="http://schemas.microsoft.com/office/drawing/2014/main" id="{753DECEB-F819-497B-AFB7-23CF9D278139}"/>
              </a:ext>
            </a:extLst>
          </p:cNvPr>
          <p:cNvSpPr>
            <a:spLocks noGrp="1"/>
          </p:cNvSpPr>
          <p:nvPr>
            <p:ph idx="1"/>
          </p:nvPr>
        </p:nvSpPr>
        <p:spPr>
          <a:xfrm>
            <a:off x="966950" y="1608463"/>
            <a:ext cx="10439400" cy="3670236"/>
          </a:xfrm>
        </p:spPr>
        <p:txBody>
          <a:bodyPr/>
          <a:lstStyle/>
          <a:p>
            <a:pPr marL="457200" marR="0" indent="228600" algn="l">
              <a:lnSpc>
                <a:spcPct val="100000"/>
              </a:lnSpc>
              <a:spcAft>
                <a:spcPts val="0"/>
              </a:spcAft>
              <a:buFont typeface="Symbol"/>
              <a:buChar char="·"/>
            </a:pPr>
            <a:r>
              <a:rPr lang="en-US" sz="2000" spc="-25">
                <a:solidFill>
                  <a:srgbClr val="0D0D0D"/>
                </a:solidFill>
              </a:rPr>
              <a:t>Ensures BSWHP is providing the highest quality of care that is easy to access and </a:t>
            </a:r>
            <a:r>
              <a:rPr lang="en-US" sz="2000" spc="-5">
                <a:solidFill>
                  <a:srgbClr val="0D0D0D"/>
                </a:solidFill>
              </a:rPr>
              <a:t>affordable to our members  </a:t>
            </a:r>
          </a:p>
          <a:p>
            <a:pPr marL="457200" marR="0" indent="228600" algn="l">
              <a:lnSpc>
                <a:spcPct val="100000"/>
              </a:lnSpc>
              <a:spcBef>
                <a:spcPts val="2260"/>
              </a:spcBef>
              <a:spcAft>
                <a:spcPts val="0"/>
              </a:spcAft>
              <a:buFont typeface="Symbol"/>
              <a:buChar char="·"/>
            </a:pPr>
            <a:r>
              <a:rPr lang="en-US" sz="2000" spc="-15">
                <a:solidFill>
                  <a:srgbClr val="0D0D0D"/>
                </a:solidFill>
              </a:rPr>
              <a:t>“Triple Aim” Goal: improving member’s affordability, quality, and experience of care </a:t>
            </a:r>
          </a:p>
          <a:p>
            <a:pPr marL="457200" marR="0" indent="228600" algn="l">
              <a:lnSpc>
                <a:spcPct val="100000"/>
              </a:lnSpc>
              <a:spcBef>
                <a:spcPts val="3150"/>
              </a:spcBef>
              <a:spcAft>
                <a:spcPts val="0"/>
              </a:spcAft>
              <a:buFont typeface="Symbol"/>
              <a:buChar char="·"/>
            </a:pPr>
            <a:r>
              <a:rPr lang="en-US" sz="2000" spc="-10">
                <a:solidFill>
                  <a:srgbClr val="0D0D0D"/>
                </a:solidFill>
              </a:rPr>
              <a:t>Quality programs and improvement projects are designed to improve member outcomes through systematic ongoing measurement, care coordination, and continuous evaluation of results </a:t>
            </a:r>
          </a:p>
          <a:p>
            <a:pPr marL="457200" marR="0" indent="228600" algn="l">
              <a:lnSpc>
                <a:spcPct val="100000"/>
              </a:lnSpc>
              <a:spcBef>
                <a:spcPts val="3165"/>
              </a:spcBef>
              <a:spcAft>
                <a:spcPts val="0"/>
              </a:spcAft>
              <a:buFont typeface="Symbol"/>
              <a:buChar char="·"/>
            </a:pPr>
            <a:r>
              <a:rPr lang="en-US" sz="2000" spc="-15">
                <a:solidFill>
                  <a:srgbClr val="0D0D0D"/>
                </a:solidFill>
              </a:rPr>
              <a:t>For more information on the QI Program, please visit the BSWHP website at: </a:t>
            </a:r>
            <a:r>
              <a:rPr lang="en-US" sz="2000" u="sng" spc="35">
                <a:solidFill>
                  <a:srgbClr val="0000FF"/>
                </a:solidFill>
              </a:rPr>
              <a:t>BSWHealthPlan.com</a:t>
            </a:r>
            <a:r>
              <a:rPr lang="en-US" sz="2000" spc="35">
                <a:solidFill>
                  <a:srgbClr val="000000"/>
                </a:solidFill>
              </a:rPr>
              <a:t> </a:t>
            </a:r>
          </a:p>
        </p:txBody>
      </p:sp>
    </p:spTree>
    <p:extLst>
      <p:ext uri="{BB962C8B-B14F-4D97-AF65-F5344CB8AC3E}">
        <p14:creationId xmlns:p14="http://schemas.microsoft.com/office/powerpoint/2010/main" val="155397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D935-D6A6-4B3A-A6D0-6063F532D76E}"/>
              </a:ext>
            </a:extLst>
          </p:cNvPr>
          <p:cNvSpPr>
            <a:spLocks noGrp="1"/>
          </p:cNvSpPr>
          <p:nvPr>
            <p:ph type="title"/>
          </p:nvPr>
        </p:nvSpPr>
        <p:spPr>
          <a:xfrm>
            <a:off x="1198179" y="442856"/>
            <a:ext cx="10155620" cy="1588127"/>
          </a:xfrm>
        </p:spPr>
        <p:txBody>
          <a:bodyPr/>
          <a:lstStyle/>
          <a:p>
            <a:r>
              <a:rPr lang="en-US"/>
              <a:t>HEALTHCARE EFFECTIVENESS DATA AND </a:t>
            </a:r>
            <a:br>
              <a:rPr lang="en-US"/>
            </a:br>
            <a:r>
              <a:rPr lang="en-US"/>
              <a:t>INFORMATION SET (HEDIS) </a:t>
            </a:r>
            <a:br>
              <a:rPr lang="en-US"/>
            </a:br>
            <a:endParaRPr lang="en-US"/>
          </a:p>
        </p:txBody>
      </p:sp>
      <p:sp>
        <p:nvSpPr>
          <p:cNvPr id="3" name="Content Placeholder 2">
            <a:extLst>
              <a:ext uri="{FF2B5EF4-FFF2-40B4-BE49-F238E27FC236}">
                <a16:creationId xmlns:a16="http://schemas.microsoft.com/office/drawing/2014/main" id="{6C7EAFFA-9A9D-412E-99CE-67EBA916A50D}"/>
              </a:ext>
            </a:extLst>
          </p:cNvPr>
          <p:cNvSpPr>
            <a:spLocks noGrp="1"/>
          </p:cNvSpPr>
          <p:nvPr>
            <p:ph idx="1"/>
          </p:nvPr>
        </p:nvSpPr>
        <p:spPr>
          <a:xfrm>
            <a:off x="966950" y="1608463"/>
            <a:ext cx="10439400" cy="3934923"/>
          </a:xfrm>
        </p:spPr>
        <p:txBody>
          <a:bodyPr/>
          <a:lstStyle/>
          <a:p>
            <a:r>
              <a:rPr lang="en-US" sz="2000"/>
              <a:t>HEDIS is a tool used by more than 90% of U.S. health plans to measure performance on important dimensions of care and service. </a:t>
            </a:r>
          </a:p>
          <a:p>
            <a:r>
              <a:rPr lang="en-US" sz="2000"/>
              <a:t>Altogether, HEDIS consists of 95 measures across 7 domains of care. </a:t>
            </a:r>
          </a:p>
          <a:p>
            <a:r>
              <a:rPr lang="en-US" sz="2000"/>
              <a:t>BSWHP uses HEDIS to measure clinical quality performance and evaluate the following areas of care: </a:t>
            </a:r>
          </a:p>
          <a:p>
            <a:pPr lvl="1"/>
            <a:r>
              <a:rPr lang="en-US" sz="2000"/>
              <a:t>Preventive services </a:t>
            </a:r>
          </a:p>
          <a:p>
            <a:pPr lvl="1"/>
            <a:r>
              <a:rPr lang="en-US" sz="2000"/>
              <a:t>Treatment of acute illness </a:t>
            </a:r>
          </a:p>
          <a:p>
            <a:pPr lvl="1"/>
            <a:r>
              <a:rPr lang="en-US" sz="2000"/>
              <a:t>Management of chronic illnesses </a:t>
            </a:r>
          </a:p>
          <a:p>
            <a:r>
              <a:rPr lang="en-US" sz="2000"/>
              <a:t>For more information on HEDIS, please visit the BSWHP website at: BSWHealthPlan.com</a:t>
            </a:r>
          </a:p>
          <a:p>
            <a:endParaRPr lang="en-US" sz="2000"/>
          </a:p>
        </p:txBody>
      </p:sp>
    </p:spTree>
    <p:extLst>
      <p:ext uri="{BB962C8B-B14F-4D97-AF65-F5344CB8AC3E}">
        <p14:creationId xmlns:p14="http://schemas.microsoft.com/office/powerpoint/2010/main" val="3706218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1E8C-9188-4EB4-9477-9F1A184FAE7A}"/>
              </a:ext>
            </a:extLst>
          </p:cNvPr>
          <p:cNvSpPr>
            <a:spLocks noGrp="1"/>
          </p:cNvSpPr>
          <p:nvPr>
            <p:ph type="title"/>
          </p:nvPr>
        </p:nvSpPr>
        <p:spPr>
          <a:xfrm>
            <a:off x="1198179" y="442856"/>
            <a:ext cx="10155620" cy="563231"/>
          </a:xfrm>
        </p:spPr>
        <p:txBody>
          <a:bodyPr/>
          <a:lstStyle/>
          <a:p>
            <a:r>
              <a:rPr lang="en-US" sz="3400"/>
              <a:t>ABOUT BAYLOR SCOTT &amp; WHITE HEALTH PLAN</a:t>
            </a:r>
          </a:p>
        </p:txBody>
      </p:sp>
      <p:sp>
        <p:nvSpPr>
          <p:cNvPr id="8" name="Content Placeholder 7">
            <a:extLst>
              <a:ext uri="{FF2B5EF4-FFF2-40B4-BE49-F238E27FC236}">
                <a16:creationId xmlns:a16="http://schemas.microsoft.com/office/drawing/2014/main" id="{FB5BED88-46F4-4F49-AEEF-C696BC06EB81}"/>
              </a:ext>
            </a:extLst>
          </p:cNvPr>
          <p:cNvSpPr>
            <a:spLocks noGrp="1"/>
          </p:cNvSpPr>
          <p:nvPr>
            <p:ph idx="1"/>
          </p:nvPr>
        </p:nvSpPr>
        <p:spPr>
          <a:xfrm>
            <a:off x="851340" y="1608463"/>
            <a:ext cx="10439400" cy="4042132"/>
          </a:xfrm>
        </p:spPr>
        <p:txBody>
          <a:bodyPr vert="horz" lIns="91440" tIns="45720" rIns="91440" bIns="45720" rtlCol="0" anchor="t">
            <a:spAutoFit/>
          </a:bodyPr>
          <a:lstStyle/>
          <a:p>
            <a:pPr>
              <a:lnSpc>
                <a:spcPct val="100000"/>
              </a:lnSpc>
            </a:pPr>
            <a:r>
              <a:rPr lang="en-US" sz="2000">
                <a:latin typeface="Arial"/>
                <a:cs typeface="Arial"/>
              </a:rPr>
              <a:t>Scott and White HealthPlan started in January 1982 as a nonprofit Health Maintenance Organization. First called Centroplex Health Plan, with a service area focused primarily in Bell and Coryell counties, we have since grown our membership to over 370,000 members and our service area to 171 counties.</a:t>
            </a:r>
          </a:p>
          <a:p>
            <a:pPr>
              <a:lnSpc>
                <a:spcPct val="100000"/>
              </a:lnSpc>
            </a:pPr>
            <a:r>
              <a:rPr lang="en-US" sz="2000">
                <a:latin typeface="Arial"/>
                <a:cs typeface="Arial"/>
              </a:rPr>
              <a:t>As of January 1, 2022, Scott and White Health Plan does business as Baylor Scott &amp; White Health Plan (BSWHP). Subsidiaries include Baylor Scott &amp; White Insurance Company (BSWIC) and Scott &amp; White Care Plans d/b/a Baylor Scott &amp; White Care Plan (BSWCP).</a:t>
            </a:r>
          </a:p>
          <a:p>
            <a:pPr>
              <a:lnSpc>
                <a:spcPct val="100000"/>
              </a:lnSpc>
            </a:pPr>
            <a:r>
              <a:rPr lang="en-US" sz="2000">
                <a:latin typeface="Arial"/>
                <a:cs typeface="Arial"/>
              </a:rPr>
              <a:t>We continue to introduce new plans, technology and services to meet the needs of members, employers, and the community. We currently offer individual and family plans, fully insured and self-funded plans for small and large employers, Medicare Advantage and Prescription Drug plans, and Medicaid plans.</a:t>
            </a:r>
          </a:p>
        </p:txBody>
      </p:sp>
    </p:spTree>
    <p:extLst>
      <p:ext uri="{BB962C8B-B14F-4D97-AF65-F5344CB8AC3E}">
        <p14:creationId xmlns:p14="http://schemas.microsoft.com/office/powerpoint/2010/main" val="146841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B2DF-0843-4481-982C-7AA47B4F3746}"/>
              </a:ext>
            </a:extLst>
          </p:cNvPr>
          <p:cNvSpPr>
            <a:spLocks noGrp="1"/>
          </p:cNvSpPr>
          <p:nvPr>
            <p:ph type="title"/>
          </p:nvPr>
        </p:nvSpPr>
        <p:spPr>
          <a:xfrm>
            <a:off x="1198179" y="442856"/>
            <a:ext cx="10155620" cy="1588127"/>
          </a:xfrm>
        </p:spPr>
        <p:txBody>
          <a:bodyPr/>
          <a:lstStyle/>
          <a:p>
            <a:r>
              <a:rPr lang="en-US"/>
              <a:t>NATIONAL COMMITTEE FOR QUALITY </a:t>
            </a:r>
            <a:br>
              <a:rPr lang="en-US"/>
            </a:br>
            <a:r>
              <a:rPr lang="en-US"/>
              <a:t>ASSURANCE (NCQA) </a:t>
            </a:r>
            <a:br>
              <a:rPr lang="en-US"/>
            </a:br>
            <a:endParaRPr lang="en-US"/>
          </a:p>
        </p:txBody>
      </p:sp>
      <p:sp>
        <p:nvSpPr>
          <p:cNvPr id="3" name="Content Placeholder 2">
            <a:extLst>
              <a:ext uri="{FF2B5EF4-FFF2-40B4-BE49-F238E27FC236}">
                <a16:creationId xmlns:a16="http://schemas.microsoft.com/office/drawing/2014/main" id="{905E1F5C-C9E5-46EB-A5DC-4356784C6F12}"/>
              </a:ext>
            </a:extLst>
          </p:cNvPr>
          <p:cNvSpPr>
            <a:spLocks noGrp="1"/>
          </p:cNvSpPr>
          <p:nvPr>
            <p:ph idx="1"/>
          </p:nvPr>
        </p:nvSpPr>
        <p:spPr>
          <a:xfrm>
            <a:off x="966950" y="1608463"/>
            <a:ext cx="10439400" cy="4249881"/>
          </a:xfrm>
        </p:spPr>
        <p:txBody>
          <a:bodyPr/>
          <a:lstStyle/>
          <a:p>
            <a:r>
              <a:rPr lang="en-US" sz="2000"/>
              <a:t>NCQA Accreditation is a comprehensive evaluation of health plans’ clinical and consumer experience measures. </a:t>
            </a:r>
          </a:p>
          <a:p>
            <a:r>
              <a:rPr lang="en-US" sz="2000"/>
              <a:t>Standards are developed with the help of health plans, providers, insurance customers, unions, regulatory agencies, and consumer groups. </a:t>
            </a:r>
          </a:p>
          <a:p>
            <a:r>
              <a:rPr lang="en-US" sz="2000"/>
              <a:t>NCQA’s Health Plan Accreditation is considered the industry’s gold standard. </a:t>
            </a:r>
          </a:p>
          <a:p>
            <a:r>
              <a:rPr lang="en-US" sz="2000"/>
              <a:t>NCQA Accreditation measures 5 areas of performance: </a:t>
            </a:r>
          </a:p>
          <a:p>
            <a:pPr lvl="1"/>
            <a:r>
              <a:rPr lang="en-US" sz="1600"/>
              <a:t>Staying healthy </a:t>
            </a:r>
          </a:p>
          <a:p>
            <a:pPr lvl="1"/>
            <a:r>
              <a:rPr lang="en-US" sz="1600"/>
              <a:t>Getting better </a:t>
            </a:r>
          </a:p>
          <a:p>
            <a:pPr lvl="1"/>
            <a:r>
              <a:rPr lang="en-US" sz="1600"/>
              <a:t>Living with illness </a:t>
            </a:r>
          </a:p>
          <a:p>
            <a:pPr lvl="1"/>
            <a:r>
              <a:rPr lang="en-US" sz="1600"/>
              <a:t>Access and service </a:t>
            </a:r>
          </a:p>
          <a:p>
            <a:pPr lvl="1"/>
            <a:r>
              <a:rPr lang="en-US" sz="1600"/>
              <a:t>Qualified providers </a:t>
            </a:r>
          </a:p>
          <a:p>
            <a:r>
              <a:rPr lang="en-US" sz="2000"/>
              <a:t>For more information on NCQA, please visit the BSWHP website at: BSWHealthPlan.com </a:t>
            </a:r>
          </a:p>
        </p:txBody>
      </p:sp>
    </p:spTree>
    <p:extLst>
      <p:ext uri="{BB962C8B-B14F-4D97-AF65-F5344CB8AC3E}">
        <p14:creationId xmlns:p14="http://schemas.microsoft.com/office/powerpoint/2010/main" val="3973767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0C48-066A-4632-99DD-5084859151CA}"/>
              </a:ext>
            </a:extLst>
          </p:cNvPr>
          <p:cNvSpPr>
            <a:spLocks noGrp="1"/>
          </p:cNvSpPr>
          <p:nvPr>
            <p:ph type="title"/>
          </p:nvPr>
        </p:nvSpPr>
        <p:spPr>
          <a:xfrm>
            <a:off x="1198179" y="442856"/>
            <a:ext cx="10155620" cy="590931"/>
          </a:xfrm>
        </p:spPr>
        <p:txBody>
          <a:bodyPr/>
          <a:lstStyle/>
          <a:p>
            <a:r>
              <a:rPr lang="en-US"/>
              <a:t>HEALTH SERVICES DIVISION (HSD) </a:t>
            </a:r>
          </a:p>
        </p:txBody>
      </p:sp>
      <p:sp>
        <p:nvSpPr>
          <p:cNvPr id="3" name="Content Placeholder 2">
            <a:extLst>
              <a:ext uri="{FF2B5EF4-FFF2-40B4-BE49-F238E27FC236}">
                <a16:creationId xmlns:a16="http://schemas.microsoft.com/office/drawing/2014/main" id="{2CE742E4-1A2F-4927-B66E-9EB6F5970528}"/>
              </a:ext>
            </a:extLst>
          </p:cNvPr>
          <p:cNvSpPr>
            <a:spLocks noGrp="1"/>
          </p:cNvSpPr>
          <p:nvPr>
            <p:ph idx="1"/>
          </p:nvPr>
        </p:nvSpPr>
        <p:spPr>
          <a:xfrm>
            <a:off x="838201" y="1033787"/>
            <a:ext cx="10439400" cy="4847481"/>
          </a:xfrm>
        </p:spPr>
        <p:txBody>
          <a:bodyPr/>
          <a:lstStyle/>
          <a:p>
            <a:pPr marL="457200" marR="0" indent="182880" algn="l">
              <a:lnSpc>
                <a:spcPct val="100000"/>
              </a:lnSpc>
              <a:spcAft>
                <a:spcPts val="0"/>
              </a:spcAft>
              <a:buFont typeface="Symbol"/>
              <a:buChar char="·"/>
            </a:pPr>
            <a:r>
              <a:rPr lang="en-US" sz="1800" b="1" spc="-25">
                <a:solidFill>
                  <a:srgbClr val="000000"/>
                </a:solidFill>
              </a:rPr>
              <a:t>HSD includes: </a:t>
            </a:r>
          </a:p>
          <a:p>
            <a:pPr marL="873443" lvl="1" indent="0">
              <a:lnSpc>
                <a:spcPct val="100000"/>
              </a:lnSpc>
              <a:spcBef>
                <a:spcPts val="800"/>
              </a:spcBef>
            </a:pPr>
            <a:r>
              <a:rPr lang="en-US" sz="1800">
                <a:solidFill>
                  <a:srgbClr val="000000"/>
                </a:solidFill>
              </a:rPr>
              <a:t> Medical Directors</a:t>
            </a:r>
          </a:p>
          <a:p>
            <a:pPr marL="873443" lvl="1" indent="0">
              <a:lnSpc>
                <a:spcPct val="100000"/>
              </a:lnSpc>
              <a:spcBef>
                <a:spcPts val="0"/>
              </a:spcBef>
            </a:pPr>
            <a:r>
              <a:rPr lang="en-US" sz="1800">
                <a:solidFill>
                  <a:srgbClr val="000000"/>
                </a:solidFill>
              </a:rPr>
              <a:t> Nurse Managers </a:t>
            </a:r>
          </a:p>
          <a:p>
            <a:pPr marL="873443" lvl="1" indent="0">
              <a:lnSpc>
                <a:spcPct val="100000"/>
              </a:lnSpc>
              <a:spcBef>
                <a:spcPts val="0"/>
              </a:spcBef>
            </a:pPr>
            <a:r>
              <a:rPr lang="en-US" sz="1800">
                <a:solidFill>
                  <a:srgbClr val="000000"/>
                </a:solidFill>
              </a:rPr>
              <a:t> Licensed Clinical Social Workers </a:t>
            </a:r>
          </a:p>
          <a:p>
            <a:pPr marL="873443" lvl="1" indent="0">
              <a:lnSpc>
                <a:spcPct val="100000"/>
              </a:lnSpc>
              <a:spcBef>
                <a:spcPts val="0"/>
              </a:spcBef>
            </a:pPr>
            <a:r>
              <a:rPr lang="en-US" sz="1800">
                <a:solidFill>
                  <a:srgbClr val="000000"/>
                </a:solidFill>
              </a:rPr>
              <a:t> Administrative Staff </a:t>
            </a:r>
          </a:p>
          <a:p>
            <a:pPr marL="457200" marR="0" indent="182880" algn="l">
              <a:lnSpc>
                <a:spcPct val="100000"/>
              </a:lnSpc>
              <a:spcBef>
                <a:spcPts val="1275"/>
              </a:spcBef>
              <a:spcAft>
                <a:spcPts val="0"/>
              </a:spcAft>
              <a:buFont typeface="Symbol"/>
              <a:buChar char="·"/>
            </a:pPr>
            <a:r>
              <a:rPr lang="en-US" sz="1800" b="1" spc="-15">
                <a:solidFill>
                  <a:srgbClr val="000000"/>
                </a:solidFill>
              </a:rPr>
              <a:t>Functions handled include: </a:t>
            </a:r>
          </a:p>
          <a:p>
            <a:pPr marL="873443" lvl="1" indent="0">
              <a:lnSpc>
                <a:spcPct val="100000"/>
              </a:lnSpc>
              <a:spcBef>
                <a:spcPts val="800"/>
              </a:spcBef>
            </a:pPr>
            <a:r>
              <a:rPr lang="en-US" sz="1800" spc="0">
                <a:solidFill>
                  <a:srgbClr val="000000"/>
                </a:solidFill>
              </a:rPr>
              <a:t> Intake </a:t>
            </a:r>
          </a:p>
          <a:p>
            <a:pPr marL="873443" lvl="1" indent="0">
              <a:lnSpc>
                <a:spcPct val="100000"/>
              </a:lnSpc>
              <a:spcBef>
                <a:spcPts val="0"/>
              </a:spcBef>
            </a:pPr>
            <a:r>
              <a:rPr lang="en-US" sz="1800" spc="0">
                <a:solidFill>
                  <a:srgbClr val="000000"/>
                </a:solidFill>
              </a:rPr>
              <a:t> Utilization Management Review/Prior Authorizations* </a:t>
            </a:r>
          </a:p>
          <a:p>
            <a:pPr marL="873443" lvl="1" indent="0">
              <a:lnSpc>
                <a:spcPct val="100000"/>
              </a:lnSpc>
              <a:spcBef>
                <a:spcPts val="0"/>
              </a:spcBef>
            </a:pPr>
            <a:r>
              <a:rPr lang="en-US" sz="1800" spc="0">
                <a:solidFill>
                  <a:srgbClr val="000000"/>
                </a:solidFill>
              </a:rPr>
              <a:t> Case Management/Complex Case Management </a:t>
            </a:r>
          </a:p>
          <a:p>
            <a:pPr marL="873443" lvl="1" indent="0">
              <a:lnSpc>
                <a:spcPct val="100000"/>
              </a:lnSpc>
              <a:spcBef>
                <a:spcPts val="0"/>
              </a:spcBef>
            </a:pPr>
            <a:r>
              <a:rPr lang="en-US" sz="1800" spc="0">
                <a:solidFill>
                  <a:srgbClr val="000000"/>
                </a:solidFill>
              </a:rPr>
              <a:t> Disease Management </a:t>
            </a:r>
          </a:p>
          <a:p>
            <a:pPr marL="457200" marR="0" indent="182880" algn="l">
              <a:lnSpc>
                <a:spcPct val="100000"/>
              </a:lnSpc>
              <a:spcBef>
                <a:spcPts val="1460"/>
              </a:spcBef>
              <a:spcAft>
                <a:spcPts val="0"/>
              </a:spcAft>
              <a:buFont typeface="Symbol"/>
              <a:buChar char="·"/>
            </a:pPr>
            <a:r>
              <a:rPr lang="en-US" sz="1800" b="1" spc="0">
                <a:solidFill>
                  <a:srgbClr val="000000"/>
                </a:solidFill>
              </a:rPr>
              <a:t>Phone: </a:t>
            </a:r>
            <a:r>
              <a:rPr lang="en-US" sz="1800" spc="-5">
                <a:solidFill>
                  <a:srgbClr val="000000"/>
                </a:solidFill>
              </a:rPr>
              <a:t>(888) 316-7947 or (254) 298-3088 </a:t>
            </a:r>
          </a:p>
          <a:p>
            <a:pPr marL="457200" marR="0" indent="182880" algn="l">
              <a:lnSpc>
                <a:spcPct val="100000"/>
              </a:lnSpc>
              <a:spcBef>
                <a:spcPts val="1110"/>
              </a:spcBef>
              <a:spcAft>
                <a:spcPts val="2385"/>
              </a:spcAft>
              <a:buFont typeface="Symbol"/>
              <a:buChar char="·"/>
            </a:pPr>
            <a:r>
              <a:rPr lang="en-US" sz="1800" b="1" spc="-10">
                <a:solidFill>
                  <a:srgbClr val="000000"/>
                </a:solidFill>
              </a:rPr>
              <a:t>Fax: </a:t>
            </a:r>
            <a:r>
              <a:rPr lang="en-US" sz="1800" spc="-15">
                <a:solidFill>
                  <a:srgbClr val="000000"/>
                </a:solidFill>
              </a:rPr>
              <a:t>(800) 626-3042</a:t>
            </a:r>
          </a:p>
          <a:p>
            <a:pPr marL="0" marR="0" indent="0" algn="l">
              <a:lnSpc>
                <a:spcPct val="100000"/>
              </a:lnSpc>
              <a:spcBef>
                <a:spcPts val="0"/>
              </a:spcBef>
              <a:buNone/>
            </a:pPr>
            <a:r>
              <a:rPr lang="en-US" sz="1800" spc="0">
                <a:solidFill>
                  <a:srgbClr val="000000"/>
                </a:solidFill>
              </a:rPr>
              <a:t>* Prior Authorizations can now be requested through the provider portal. </a:t>
            </a:r>
          </a:p>
        </p:txBody>
      </p:sp>
    </p:spTree>
    <p:extLst>
      <p:ext uri="{BB962C8B-B14F-4D97-AF65-F5344CB8AC3E}">
        <p14:creationId xmlns:p14="http://schemas.microsoft.com/office/powerpoint/2010/main" val="393080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23C5-7C3B-484C-A512-A0F0EE93807D}"/>
              </a:ext>
            </a:extLst>
          </p:cNvPr>
          <p:cNvSpPr>
            <a:spLocks noGrp="1"/>
          </p:cNvSpPr>
          <p:nvPr>
            <p:ph type="title"/>
          </p:nvPr>
        </p:nvSpPr>
        <p:spPr>
          <a:xfrm>
            <a:off x="1198179" y="442856"/>
            <a:ext cx="10155620" cy="590931"/>
          </a:xfrm>
        </p:spPr>
        <p:txBody>
          <a:bodyPr/>
          <a:lstStyle/>
          <a:p>
            <a:r>
              <a:rPr lang="en-US"/>
              <a:t>PHARMACY SERVICES </a:t>
            </a:r>
          </a:p>
        </p:txBody>
      </p:sp>
      <p:sp>
        <p:nvSpPr>
          <p:cNvPr id="3" name="Content Placeholder 2">
            <a:extLst>
              <a:ext uri="{FF2B5EF4-FFF2-40B4-BE49-F238E27FC236}">
                <a16:creationId xmlns:a16="http://schemas.microsoft.com/office/drawing/2014/main" id="{3F5C9852-56CE-42A9-88EC-B543835F6087}"/>
              </a:ext>
            </a:extLst>
          </p:cNvPr>
          <p:cNvSpPr>
            <a:spLocks noGrp="1"/>
          </p:cNvSpPr>
          <p:nvPr>
            <p:ph idx="1"/>
          </p:nvPr>
        </p:nvSpPr>
        <p:spPr>
          <a:xfrm>
            <a:off x="966950" y="1608463"/>
            <a:ext cx="10439400" cy="4439677"/>
          </a:xfrm>
        </p:spPr>
        <p:txBody>
          <a:bodyPr/>
          <a:lstStyle/>
          <a:p>
            <a:pPr>
              <a:lnSpc>
                <a:spcPct val="100000"/>
              </a:lnSpc>
            </a:pPr>
            <a:r>
              <a:rPr lang="en-US" sz="2000"/>
              <a:t>OptumRx </a:t>
            </a:r>
          </a:p>
          <a:p>
            <a:pPr lvl="1">
              <a:lnSpc>
                <a:spcPct val="100000"/>
              </a:lnSpc>
            </a:pPr>
            <a:r>
              <a:rPr lang="en-US" sz="2000"/>
              <a:t>Pharmacy network utilized by BSWHP (except for Medicaid) </a:t>
            </a:r>
          </a:p>
          <a:p>
            <a:pPr lvl="1">
              <a:lnSpc>
                <a:spcPct val="100000"/>
              </a:lnSpc>
            </a:pPr>
            <a:r>
              <a:rPr lang="en-US" sz="2000"/>
              <a:t>Processes pharmacy claims for BSWHP (except for Medicaid) </a:t>
            </a:r>
          </a:p>
          <a:p>
            <a:pPr>
              <a:lnSpc>
                <a:spcPct val="100000"/>
              </a:lnSpc>
            </a:pPr>
            <a:r>
              <a:rPr lang="en-US" sz="2000"/>
              <a:t>BSWHP Prescription Drug Lists (Formularies) </a:t>
            </a:r>
          </a:p>
          <a:p>
            <a:pPr lvl="1">
              <a:lnSpc>
                <a:spcPct val="100000"/>
              </a:lnSpc>
            </a:pPr>
            <a:r>
              <a:rPr lang="en-US" sz="2000"/>
              <a:t>Located on the BSWHP website at: </a:t>
            </a:r>
          </a:p>
          <a:p>
            <a:pPr>
              <a:lnSpc>
                <a:spcPct val="100000"/>
              </a:lnSpc>
            </a:pPr>
            <a:r>
              <a:rPr lang="en-US" sz="2000"/>
              <a:t>BSWHealthPlan.com</a:t>
            </a:r>
          </a:p>
          <a:p>
            <a:pPr>
              <a:lnSpc>
                <a:spcPct val="100000"/>
              </a:lnSpc>
            </a:pPr>
            <a:r>
              <a:rPr lang="en-US" sz="2000"/>
              <a:t>BSWHP Medication Authorizations &amp; Exceptions </a:t>
            </a:r>
          </a:p>
          <a:p>
            <a:pPr lvl="1">
              <a:lnSpc>
                <a:spcPct val="100000"/>
              </a:lnSpc>
            </a:pPr>
            <a:r>
              <a:rPr lang="en-US" sz="2000"/>
              <a:t>Located on the BSWHP website at: </a:t>
            </a:r>
          </a:p>
          <a:p>
            <a:pPr>
              <a:lnSpc>
                <a:spcPct val="100000"/>
              </a:lnSpc>
            </a:pPr>
            <a:r>
              <a:rPr lang="en-US" sz="2000"/>
              <a:t>BSWHealthPlan.com</a:t>
            </a:r>
          </a:p>
          <a:p>
            <a:pPr>
              <a:lnSpc>
                <a:spcPct val="100000"/>
              </a:lnSpc>
            </a:pPr>
            <a:r>
              <a:rPr lang="en-US" sz="2000"/>
              <a:t>Contact Information </a:t>
            </a:r>
          </a:p>
          <a:p>
            <a:pPr lvl="1">
              <a:lnSpc>
                <a:spcPct val="100000"/>
              </a:lnSpc>
            </a:pPr>
            <a:r>
              <a:rPr lang="en-US" sz="2000"/>
              <a:t>Help Desk Phone Number: 1-844-230-9357 </a:t>
            </a:r>
          </a:p>
        </p:txBody>
      </p:sp>
    </p:spTree>
    <p:extLst>
      <p:ext uri="{BB962C8B-B14F-4D97-AF65-F5344CB8AC3E}">
        <p14:creationId xmlns:p14="http://schemas.microsoft.com/office/powerpoint/2010/main" val="215565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7FAB-5A1E-4B27-9C1D-BC4DBF17ED8B}"/>
              </a:ext>
            </a:extLst>
          </p:cNvPr>
          <p:cNvSpPr>
            <a:spLocks noGrp="1"/>
          </p:cNvSpPr>
          <p:nvPr>
            <p:ph type="title"/>
          </p:nvPr>
        </p:nvSpPr>
        <p:spPr>
          <a:xfrm>
            <a:off x="1198179" y="442856"/>
            <a:ext cx="10155620" cy="590931"/>
          </a:xfrm>
        </p:spPr>
        <p:txBody>
          <a:bodyPr/>
          <a:lstStyle/>
          <a:p>
            <a:r>
              <a:rPr lang="en-US"/>
              <a:t>FRAUD, WASTE AND ABUSE (FWA) </a:t>
            </a:r>
          </a:p>
        </p:txBody>
      </p:sp>
      <p:sp>
        <p:nvSpPr>
          <p:cNvPr id="3" name="Content Placeholder 2">
            <a:extLst>
              <a:ext uri="{FF2B5EF4-FFF2-40B4-BE49-F238E27FC236}">
                <a16:creationId xmlns:a16="http://schemas.microsoft.com/office/drawing/2014/main" id="{DE346494-A1D4-4460-8614-F9ADB6043D09}"/>
              </a:ext>
            </a:extLst>
          </p:cNvPr>
          <p:cNvSpPr>
            <a:spLocks noGrp="1"/>
          </p:cNvSpPr>
          <p:nvPr>
            <p:ph idx="1"/>
          </p:nvPr>
        </p:nvSpPr>
        <p:spPr>
          <a:xfrm>
            <a:off x="1056289" y="1086506"/>
            <a:ext cx="10439400" cy="5328638"/>
          </a:xfrm>
        </p:spPr>
        <p:txBody>
          <a:bodyPr/>
          <a:lstStyle/>
          <a:p>
            <a:pPr marL="0" indent="0">
              <a:buNone/>
            </a:pPr>
            <a:r>
              <a:rPr lang="en-US" sz="1900"/>
              <a:t>Baylor Scott &amp; White Health Plan (BSWHP) expects providers to play a vital role in fighting against fraud, waste, and abuse (FWA). Healthcare providers are required to know how to correctly: 1) Identify methods of preventing FWA 2) Identify how to report FWA 3) Recognize how to correct FWA. </a:t>
            </a:r>
          </a:p>
          <a:p>
            <a:pPr marL="0" indent="0">
              <a:buNone/>
            </a:pPr>
            <a:r>
              <a:rPr lang="en-US" sz="1900"/>
              <a:t>BSWHP Special Investigations Unit (SIU) detects and prevents FWA through claims quality/accuracy assessment, screening for individuals who are excluded from participating in federal healthcare programs and investigating reports to the compliance helpline. </a:t>
            </a:r>
          </a:p>
          <a:p>
            <a:pPr marL="0" indent="0">
              <a:buNone/>
            </a:pPr>
            <a:r>
              <a:rPr lang="en-US" sz="1900"/>
              <a:t>Efforts include, but are not limited to prepayment claims editing, post payment claim audits, data analysis and trending, and FWA trainings. </a:t>
            </a:r>
          </a:p>
          <a:p>
            <a:pPr marL="0" indent="0">
              <a:buNone/>
            </a:pPr>
            <a:r>
              <a:rPr lang="en-US" sz="1900"/>
              <a:t>Join efforts to prevent FWA by reporting unethical practices, including concerns about potential member fraud using one of the below reporting options: </a:t>
            </a:r>
          </a:p>
          <a:p>
            <a:r>
              <a:rPr lang="en-US" sz="1900" b="1"/>
              <a:t>Contact Compliance Department</a:t>
            </a:r>
            <a:r>
              <a:rPr lang="en-US" sz="1900"/>
              <a:t>: BSWHPComplianceDepartment@bswhealth.org</a:t>
            </a:r>
          </a:p>
          <a:p>
            <a:r>
              <a:rPr lang="en-US" sz="1900" b="1"/>
              <a:t>Call Compliance Helpline</a:t>
            </a:r>
            <a:r>
              <a:rPr lang="en-US" sz="1900"/>
              <a:t>: 1-866-245-0815 </a:t>
            </a:r>
          </a:p>
          <a:p>
            <a:r>
              <a:rPr lang="en-US" sz="1900" b="1"/>
              <a:t>Visit Website</a:t>
            </a:r>
            <a:r>
              <a:rPr lang="en-US" sz="1900"/>
              <a:t>: BSWHealthPlan.com</a:t>
            </a:r>
          </a:p>
          <a:p>
            <a:r>
              <a:rPr lang="en-US" sz="1900" b="1"/>
              <a:t>Mail to</a:t>
            </a:r>
            <a:r>
              <a:rPr lang="en-US" sz="1900"/>
              <a:t>: Attention SIU Department, 1206 West Campus Drive Temple, TX 76502 </a:t>
            </a:r>
          </a:p>
          <a:p>
            <a:endParaRPr lang="en-US" sz="1900"/>
          </a:p>
        </p:txBody>
      </p:sp>
    </p:spTree>
    <p:extLst>
      <p:ext uri="{BB962C8B-B14F-4D97-AF65-F5344CB8AC3E}">
        <p14:creationId xmlns:p14="http://schemas.microsoft.com/office/powerpoint/2010/main" val="418647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A08A-1281-4B16-AAAB-70D07E409899}"/>
              </a:ext>
            </a:extLst>
          </p:cNvPr>
          <p:cNvSpPr>
            <a:spLocks noGrp="1"/>
          </p:cNvSpPr>
          <p:nvPr>
            <p:ph type="title"/>
          </p:nvPr>
        </p:nvSpPr>
        <p:spPr>
          <a:xfrm>
            <a:off x="1198179" y="442856"/>
            <a:ext cx="10155620" cy="1588127"/>
          </a:xfrm>
        </p:spPr>
        <p:txBody>
          <a:bodyPr/>
          <a:lstStyle/>
          <a:p>
            <a:r>
              <a:rPr lang="en-US"/>
              <a:t>EXAMPLES OF FRAUD, WASTE AND </a:t>
            </a:r>
            <a:br>
              <a:rPr lang="en-US"/>
            </a:br>
            <a:r>
              <a:rPr lang="en-US"/>
              <a:t>ABUSE (FWA) </a:t>
            </a:r>
            <a:br>
              <a:rPr lang="en-US"/>
            </a:br>
            <a:endParaRPr lang="en-US"/>
          </a:p>
        </p:txBody>
      </p:sp>
      <p:pic>
        <p:nvPicPr>
          <p:cNvPr id="5" name="Content Placeholder 4">
            <a:extLst>
              <a:ext uri="{FF2B5EF4-FFF2-40B4-BE49-F238E27FC236}">
                <a16:creationId xmlns:a16="http://schemas.microsoft.com/office/drawing/2014/main" id="{7B1CFBD4-2B53-4B56-BC33-1DCF34E5C098}"/>
              </a:ext>
            </a:extLst>
          </p:cNvPr>
          <p:cNvPicPr>
            <a:picLocks noGrp="1" noChangeAspect="1"/>
          </p:cNvPicPr>
          <p:nvPr>
            <p:ph idx="1"/>
          </p:nvPr>
        </p:nvPicPr>
        <p:blipFill>
          <a:blip r:embed="rId2"/>
          <a:stretch>
            <a:fillRect/>
          </a:stretch>
        </p:blipFill>
        <p:spPr>
          <a:xfrm>
            <a:off x="2603677" y="1510838"/>
            <a:ext cx="7173400" cy="4572000"/>
          </a:xfrm>
        </p:spPr>
      </p:pic>
    </p:spTree>
    <p:extLst>
      <p:ext uri="{BB962C8B-B14F-4D97-AF65-F5344CB8AC3E}">
        <p14:creationId xmlns:p14="http://schemas.microsoft.com/office/powerpoint/2010/main" val="30643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1EB8-92E1-4357-B4AB-C9D95195B160}"/>
              </a:ext>
            </a:extLst>
          </p:cNvPr>
          <p:cNvSpPr>
            <a:spLocks noGrp="1"/>
          </p:cNvSpPr>
          <p:nvPr>
            <p:ph type="title"/>
          </p:nvPr>
        </p:nvSpPr>
        <p:spPr>
          <a:xfrm>
            <a:off x="1198179" y="442856"/>
            <a:ext cx="10155620" cy="590931"/>
          </a:xfrm>
        </p:spPr>
        <p:txBody>
          <a:bodyPr/>
          <a:lstStyle/>
          <a:p>
            <a:r>
              <a:rPr lang="en-US"/>
              <a:t>IMPORTANT CONTACT INFORMATION </a:t>
            </a:r>
          </a:p>
        </p:txBody>
      </p:sp>
      <p:graphicFrame>
        <p:nvGraphicFramePr>
          <p:cNvPr id="4" name="Table 4">
            <a:extLst>
              <a:ext uri="{FF2B5EF4-FFF2-40B4-BE49-F238E27FC236}">
                <a16:creationId xmlns:a16="http://schemas.microsoft.com/office/drawing/2014/main" id="{9665562A-02B6-419F-B3F0-9BEC0A82EC7B}"/>
              </a:ext>
            </a:extLst>
          </p:cNvPr>
          <p:cNvGraphicFramePr>
            <a:graphicFrameLocks noGrp="1"/>
          </p:cNvGraphicFramePr>
          <p:nvPr>
            <p:ph idx="1"/>
            <p:extLst>
              <p:ext uri="{D42A27DB-BD31-4B8C-83A1-F6EECF244321}">
                <p14:modId xmlns:p14="http://schemas.microsoft.com/office/powerpoint/2010/main" val="1052724077"/>
              </p:ext>
            </p:extLst>
          </p:nvPr>
        </p:nvGraphicFramePr>
        <p:xfrm>
          <a:off x="96086" y="1511300"/>
          <a:ext cx="11257713" cy="3835400"/>
        </p:xfrm>
        <a:graphic>
          <a:graphicData uri="http://schemas.openxmlformats.org/drawingml/2006/table">
            <a:tbl>
              <a:tblPr firstRow="1" bandRow="1">
                <a:tableStyleId>{5C22544A-7EE6-4342-B048-85BDC9FD1C3A}</a:tableStyleId>
              </a:tblPr>
              <a:tblGrid>
                <a:gridCol w="2005445">
                  <a:extLst>
                    <a:ext uri="{9D8B030D-6E8A-4147-A177-3AD203B41FA5}">
                      <a16:colId xmlns:a16="http://schemas.microsoft.com/office/drawing/2014/main" val="1812270280"/>
                    </a:ext>
                  </a:extLst>
                </a:gridCol>
                <a:gridCol w="2521528">
                  <a:extLst>
                    <a:ext uri="{9D8B030D-6E8A-4147-A177-3AD203B41FA5}">
                      <a16:colId xmlns:a16="http://schemas.microsoft.com/office/drawing/2014/main" val="4243008749"/>
                    </a:ext>
                  </a:extLst>
                </a:gridCol>
                <a:gridCol w="1579418">
                  <a:extLst>
                    <a:ext uri="{9D8B030D-6E8A-4147-A177-3AD203B41FA5}">
                      <a16:colId xmlns:a16="http://schemas.microsoft.com/office/drawing/2014/main" val="4037186375"/>
                    </a:ext>
                  </a:extLst>
                </a:gridCol>
                <a:gridCol w="5151322">
                  <a:extLst>
                    <a:ext uri="{9D8B030D-6E8A-4147-A177-3AD203B41FA5}">
                      <a16:colId xmlns:a16="http://schemas.microsoft.com/office/drawing/2014/main" val="703348727"/>
                    </a:ext>
                  </a:extLst>
                </a:gridCol>
              </a:tblGrid>
              <a:tr h="370840">
                <a:tc>
                  <a:txBody>
                    <a:bodyPr/>
                    <a:lstStyle/>
                    <a:p>
                      <a:pPr algn="ctr"/>
                      <a:r>
                        <a:rPr lang="en-US" sz="1600"/>
                        <a:t>Area</a:t>
                      </a:r>
                      <a:endParaRPr lang="en-US" sz="1600">
                        <a:latin typeface="Arial" panose="020B0604020202020204" pitchFamily="34" charset="0"/>
                        <a:cs typeface="Arial" panose="020B0604020202020204" pitchFamily="34" charset="0"/>
                      </a:endParaRPr>
                    </a:p>
                  </a:txBody>
                  <a:tcPr anchor="ctr">
                    <a:solidFill>
                      <a:srgbClr val="003DA6"/>
                    </a:solidFill>
                  </a:tcPr>
                </a:tc>
                <a:tc>
                  <a:txBody>
                    <a:bodyPr/>
                    <a:lstStyle/>
                    <a:p>
                      <a:pPr algn="ctr"/>
                      <a:r>
                        <a:rPr lang="en-US" sz="1600"/>
                        <a:t>Phone</a:t>
                      </a:r>
                      <a:endParaRPr lang="en-US" sz="1600">
                        <a:latin typeface="Arial" panose="020B0604020202020204" pitchFamily="34" charset="0"/>
                        <a:cs typeface="Arial" panose="020B0604020202020204" pitchFamily="34" charset="0"/>
                      </a:endParaRPr>
                    </a:p>
                  </a:txBody>
                  <a:tcPr anchor="ctr">
                    <a:solidFill>
                      <a:srgbClr val="003DA6"/>
                    </a:solidFill>
                  </a:tcPr>
                </a:tc>
                <a:tc>
                  <a:txBody>
                    <a:bodyPr/>
                    <a:lstStyle/>
                    <a:p>
                      <a:pPr algn="ctr"/>
                      <a:r>
                        <a:rPr lang="en-US" sz="1600"/>
                        <a:t>Fax</a:t>
                      </a:r>
                      <a:endParaRPr lang="en-US" sz="1600">
                        <a:latin typeface="Arial" panose="020B0604020202020204" pitchFamily="34" charset="0"/>
                        <a:cs typeface="Arial" panose="020B0604020202020204" pitchFamily="34" charset="0"/>
                      </a:endParaRPr>
                    </a:p>
                  </a:txBody>
                  <a:tcPr anchor="ctr">
                    <a:solidFill>
                      <a:srgbClr val="003DA6"/>
                    </a:solidFill>
                  </a:tcPr>
                </a:tc>
                <a:tc>
                  <a:txBody>
                    <a:bodyPr/>
                    <a:lstStyle/>
                    <a:p>
                      <a:pPr algn="ctr"/>
                      <a:r>
                        <a:rPr lang="en-US" sz="1600"/>
                        <a:t>Email</a:t>
                      </a:r>
                      <a:endParaRPr lang="en-US" sz="1600">
                        <a:latin typeface="Arial" panose="020B0604020202020204" pitchFamily="34" charset="0"/>
                        <a:cs typeface="Arial" panose="020B0604020202020204" pitchFamily="34" charset="0"/>
                      </a:endParaRPr>
                    </a:p>
                  </a:txBody>
                  <a:tcPr anchor="ctr">
                    <a:solidFill>
                      <a:srgbClr val="003DA6"/>
                    </a:solidFill>
                  </a:tcPr>
                </a:tc>
                <a:extLst>
                  <a:ext uri="{0D108BD9-81ED-4DB2-BD59-A6C34878D82A}">
                    <a16:rowId xmlns:a16="http://schemas.microsoft.com/office/drawing/2014/main" val="3857857069"/>
                  </a:ext>
                </a:extLst>
              </a:tr>
              <a:tr h="370840">
                <a:tc>
                  <a:txBody>
                    <a:bodyPr/>
                    <a:lstStyle/>
                    <a:p>
                      <a:r>
                        <a:rPr lang="en-US" sz="1600"/>
                        <a:t>Provider Relations</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r>
                        <a:rPr lang="en-US" sz="1600"/>
                        <a:t>800.321.7947 or 254.298.3064</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r>
                        <a:rPr lang="en-US" sz="1600"/>
                        <a:t>254.298.3044</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r>
                        <a:rPr lang="en-US" sz="1600">
                          <a:hlinkClick r:id="rId2"/>
                        </a:rPr>
                        <a:t>SWHPProviderRelationsDepartment@bswhealth.org</a:t>
                      </a:r>
                      <a:endParaRPr lang="en-US" sz="1600">
                        <a:latin typeface="Arial" panose="020B0604020202020204" pitchFamily="34" charset="0"/>
                        <a:cs typeface="Arial" panose="020B0604020202020204" pitchFamily="34" charset="0"/>
                      </a:endParaRPr>
                    </a:p>
                  </a:txBody>
                  <a:tcPr anchor="ctr">
                    <a:solidFill>
                      <a:srgbClr val="C9C9C5"/>
                    </a:solidFill>
                  </a:tcPr>
                </a:tc>
                <a:extLst>
                  <a:ext uri="{0D108BD9-81ED-4DB2-BD59-A6C34878D82A}">
                    <a16:rowId xmlns:a16="http://schemas.microsoft.com/office/drawing/2014/main" val="1789207872"/>
                  </a:ext>
                </a:extLst>
              </a:tr>
              <a:tr h="370840">
                <a:tc>
                  <a:txBody>
                    <a:bodyPr/>
                    <a:lstStyle/>
                    <a:p>
                      <a:r>
                        <a:rPr lang="en-US" sz="1600"/>
                        <a:t>Health Services</a:t>
                      </a: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pPr algn="ctr"/>
                      <a:r>
                        <a:rPr lang="en-US" sz="1600"/>
                        <a:t>888.316.7947 or 254.298.3088</a:t>
                      </a: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pPr algn="ctr"/>
                      <a:r>
                        <a:rPr lang="en-US" sz="1600"/>
                        <a:t>800.626.3042</a:t>
                      </a: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endParaRPr lang="en-US" sz="1600">
                        <a:latin typeface="Arial" panose="020B0604020202020204" pitchFamily="34" charset="0"/>
                        <a:cs typeface="Arial" panose="020B0604020202020204" pitchFamily="34" charset="0"/>
                      </a:endParaRPr>
                    </a:p>
                  </a:txBody>
                  <a:tcPr anchor="ctr">
                    <a:solidFill>
                      <a:srgbClr val="A1C1E6"/>
                    </a:solidFill>
                  </a:tcPr>
                </a:tc>
                <a:extLst>
                  <a:ext uri="{0D108BD9-81ED-4DB2-BD59-A6C34878D82A}">
                    <a16:rowId xmlns:a16="http://schemas.microsoft.com/office/drawing/2014/main" val="4071069039"/>
                  </a:ext>
                </a:extLst>
              </a:tr>
              <a:tr h="370840">
                <a:tc>
                  <a:txBody>
                    <a:bodyPr/>
                    <a:lstStyle/>
                    <a:p>
                      <a:r>
                        <a:rPr lang="en-US" sz="1600"/>
                        <a:t>Pharmacy</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r>
                        <a:rPr lang="en-US" sz="1600"/>
                        <a:t>800.728.7947</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r>
                        <a:rPr lang="en-US" sz="1600"/>
                        <a:t>254.298.6110</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r>
                        <a:rPr lang="en-US" sz="1600">
                          <a:hlinkClick r:id="rId3"/>
                        </a:rPr>
                        <a:t>PrescriptionServices@bswhealth.org</a:t>
                      </a:r>
                      <a:endParaRPr lang="en-US" sz="1600">
                        <a:latin typeface="Arial" panose="020B0604020202020204" pitchFamily="34" charset="0"/>
                        <a:cs typeface="Arial" panose="020B0604020202020204" pitchFamily="34" charset="0"/>
                      </a:endParaRPr>
                    </a:p>
                  </a:txBody>
                  <a:tcPr anchor="ctr">
                    <a:solidFill>
                      <a:srgbClr val="C9C9C5"/>
                    </a:solidFill>
                  </a:tcPr>
                </a:tc>
                <a:extLst>
                  <a:ext uri="{0D108BD9-81ED-4DB2-BD59-A6C34878D82A}">
                    <a16:rowId xmlns:a16="http://schemas.microsoft.com/office/drawing/2014/main" val="2030647463"/>
                  </a:ext>
                </a:extLst>
              </a:tr>
              <a:tr h="370840">
                <a:tc>
                  <a:txBody>
                    <a:bodyPr/>
                    <a:lstStyle/>
                    <a:p>
                      <a:r>
                        <a:rPr lang="en-US" sz="1600"/>
                        <a:t>Compliance</a:t>
                      </a: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pPr algn="ctr"/>
                      <a:r>
                        <a:rPr lang="en-US" sz="1600"/>
                        <a:t>866.245.0815</a:t>
                      </a: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pPr algn="ct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r>
                        <a:rPr lang="en-US" sz="1600">
                          <a:hlinkClick r:id="rId4"/>
                        </a:rPr>
                        <a:t>SWHPComplianceDepartment@bswhealth.org</a:t>
                      </a:r>
                      <a:endParaRPr lang="en-US" sz="1600">
                        <a:latin typeface="Arial" panose="020B0604020202020204" pitchFamily="34" charset="0"/>
                        <a:cs typeface="Arial" panose="020B0604020202020204" pitchFamily="34" charset="0"/>
                      </a:endParaRPr>
                    </a:p>
                  </a:txBody>
                  <a:tcPr anchor="ctr">
                    <a:solidFill>
                      <a:srgbClr val="A1C1E6"/>
                    </a:solidFill>
                  </a:tcPr>
                </a:tc>
                <a:extLst>
                  <a:ext uri="{0D108BD9-81ED-4DB2-BD59-A6C34878D82A}">
                    <a16:rowId xmlns:a16="http://schemas.microsoft.com/office/drawing/2014/main" val="2462694718"/>
                  </a:ext>
                </a:extLst>
              </a:tr>
              <a:tr h="370840">
                <a:tc>
                  <a:txBody>
                    <a:bodyPr/>
                    <a:lstStyle/>
                    <a:p>
                      <a:r>
                        <a:rPr lang="en-US" sz="1600"/>
                        <a:t>Customer Advocacy</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r>
                        <a:rPr lang="en-US" sz="1600"/>
                        <a:t>800.655.7947</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endParaRPr lang="en-US" sz="1600">
                        <a:latin typeface="Arial" panose="020B0604020202020204" pitchFamily="34" charset="0"/>
                        <a:cs typeface="Arial" panose="020B0604020202020204" pitchFamily="34" charset="0"/>
                      </a:endParaRPr>
                    </a:p>
                  </a:txBody>
                  <a:tcPr anchor="ctr">
                    <a:solidFill>
                      <a:srgbClr val="C9C9C5"/>
                    </a:solidFill>
                  </a:tcPr>
                </a:tc>
                <a:extLst>
                  <a:ext uri="{0D108BD9-81ED-4DB2-BD59-A6C34878D82A}">
                    <a16:rowId xmlns:a16="http://schemas.microsoft.com/office/drawing/2014/main" val="664824989"/>
                  </a:ext>
                </a:extLst>
              </a:tr>
              <a:tr h="370840">
                <a:tc>
                  <a:txBody>
                    <a:bodyPr/>
                    <a:lstStyle/>
                    <a:p>
                      <a:r>
                        <a:rPr lang="en-US" sz="1600"/>
                        <a:t>Provider IVR</a:t>
                      </a: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pPr algn="ctr"/>
                      <a:r>
                        <a:rPr lang="en-US" sz="1600"/>
                        <a:t>800.655.7947</a:t>
                      </a: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pPr algn="ctr"/>
                      <a:endParaRPr lang="en-US" sz="1600">
                        <a:latin typeface="Arial" panose="020B0604020202020204" pitchFamily="34" charset="0"/>
                        <a:cs typeface="Arial" panose="020B0604020202020204" pitchFamily="34" charset="0"/>
                      </a:endParaRPr>
                    </a:p>
                  </a:txBody>
                  <a:tcPr anchor="ctr">
                    <a:solidFill>
                      <a:srgbClr val="A1C1E6"/>
                    </a:solidFill>
                  </a:tcPr>
                </a:tc>
                <a:tc>
                  <a:txBody>
                    <a:bodyPr/>
                    <a:lstStyle/>
                    <a:p>
                      <a:endParaRPr lang="en-US" sz="1600">
                        <a:latin typeface="Arial" panose="020B0604020202020204" pitchFamily="34" charset="0"/>
                        <a:cs typeface="Arial" panose="020B0604020202020204" pitchFamily="34" charset="0"/>
                      </a:endParaRPr>
                    </a:p>
                  </a:txBody>
                  <a:tcPr anchor="ctr">
                    <a:solidFill>
                      <a:srgbClr val="A1C1E6"/>
                    </a:solidFill>
                  </a:tcPr>
                </a:tc>
                <a:extLst>
                  <a:ext uri="{0D108BD9-81ED-4DB2-BD59-A6C34878D82A}">
                    <a16:rowId xmlns:a16="http://schemas.microsoft.com/office/drawing/2014/main" val="1997910086"/>
                  </a:ext>
                </a:extLst>
              </a:tr>
              <a:tr h="370840">
                <a:tc>
                  <a:txBody>
                    <a:bodyPr/>
                    <a:lstStyle/>
                    <a:p>
                      <a:r>
                        <a:rPr lang="en-US" sz="1600"/>
                        <a:t>Change Healthcare</a:t>
                      </a:r>
                    </a:p>
                    <a:p>
                      <a:r>
                        <a:rPr lang="en-US" sz="1600"/>
                        <a:t>(to opt out of Virtual Credit Card/VCC)</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r>
                        <a:rPr lang="en-US" sz="1600"/>
                        <a:t>855.886.2830</a:t>
                      </a:r>
                    </a:p>
                    <a:p>
                      <a:pPr algn="ctr"/>
                      <a:r>
                        <a:rPr lang="en-US" sz="1600"/>
                        <a:t>Option 1</a:t>
                      </a: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pPr algn="ctr"/>
                      <a:endParaRPr lang="en-US" sz="1600">
                        <a:latin typeface="Arial" panose="020B0604020202020204" pitchFamily="34" charset="0"/>
                        <a:cs typeface="Arial" panose="020B0604020202020204" pitchFamily="34" charset="0"/>
                      </a:endParaRPr>
                    </a:p>
                  </a:txBody>
                  <a:tcPr anchor="ctr">
                    <a:solidFill>
                      <a:srgbClr val="C9C9C5"/>
                    </a:solidFill>
                  </a:tcPr>
                </a:tc>
                <a:tc>
                  <a:txBody>
                    <a:bodyPr/>
                    <a:lstStyle/>
                    <a:p>
                      <a:endParaRPr lang="en-US" sz="1600">
                        <a:latin typeface="Arial" panose="020B0604020202020204" pitchFamily="34" charset="0"/>
                        <a:cs typeface="Arial" panose="020B0604020202020204" pitchFamily="34" charset="0"/>
                      </a:endParaRPr>
                    </a:p>
                  </a:txBody>
                  <a:tcPr anchor="ctr">
                    <a:solidFill>
                      <a:srgbClr val="C9C9C5"/>
                    </a:solidFill>
                  </a:tcPr>
                </a:tc>
                <a:extLst>
                  <a:ext uri="{0D108BD9-81ED-4DB2-BD59-A6C34878D82A}">
                    <a16:rowId xmlns:a16="http://schemas.microsoft.com/office/drawing/2014/main" val="2057720659"/>
                  </a:ext>
                </a:extLst>
              </a:tr>
            </a:tbl>
          </a:graphicData>
        </a:graphic>
      </p:graphicFrame>
    </p:spTree>
    <p:extLst>
      <p:ext uri="{BB962C8B-B14F-4D97-AF65-F5344CB8AC3E}">
        <p14:creationId xmlns:p14="http://schemas.microsoft.com/office/powerpoint/2010/main" val="368111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3807-85E3-4DFE-B72C-98416CF638E0}"/>
              </a:ext>
            </a:extLst>
          </p:cNvPr>
          <p:cNvSpPr>
            <a:spLocks noGrp="1"/>
          </p:cNvSpPr>
          <p:nvPr>
            <p:ph type="title"/>
          </p:nvPr>
        </p:nvSpPr>
        <p:spPr>
          <a:xfrm>
            <a:off x="1330711" y="247429"/>
            <a:ext cx="9591847" cy="715073"/>
          </a:xfrm>
        </p:spPr>
        <p:txBody>
          <a:bodyPr>
            <a:normAutofit fontScale="90000"/>
          </a:bodyPr>
          <a:lstStyle/>
          <a:p>
            <a:r>
              <a:rPr lang="en-US" sz="4800"/>
              <a:t>BSW PLUS SERVICE AREA</a:t>
            </a:r>
          </a:p>
        </p:txBody>
      </p:sp>
      <p:sp>
        <p:nvSpPr>
          <p:cNvPr id="11" name="Content Placeholder 10">
            <a:extLst>
              <a:ext uri="{FF2B5EF4-FFF2-40B4-BE49-F238E27FC236}">
                <a16:creationId xmlns:a16="http://schemas.microsoft.com/office/drawing/2014/main" id="{8BA3D5D4-2AB9-4A7E-A6BB-BF3BA7D25365}"/>
              </a:ext>
            </a:extLst>
          </p:cNvPr>
          <p:cNvSpPr>
            <a:spLocks noGrp="1"/>
          </p:cNvSpPr>
          <p:nvPr>
            <p:ph idx="1"/>
          </p:nvPr>
        </p:nvSpPr>
        <p:spPr>
          <a:xfrm>
            <a:off x="618785" y="1915886"/>
            <a:ext cx="3667037" cy="3785419"/>
          </a:xfrm>
        </p:spPr>
        <p:txBody>
          <a:bodyPr>
            <a:normAutofit fontScale="55000" lnSpcReduction="20000"/>
          </a:bodyPr>
          <a:lstStyle/>
          <a:p>
            <a:pPr marL="0" indent="0">
              <a:lnSpc>
                <a:spcPct val="120000"/>
              </a:lnSpc>
              <a:buNone/>
            </a:pPr>
            <a:r>
              <a:rPr lang="en-US" sz="2000" b="1">
                <a:effectLst/>
                <a:ea typeface="Calibri" panose="020F0502020204030204" pitchFamily="34" charset="0"/>
              </a:rPr>
              <a:t>141 Counties:</a:t>
            </a:r>
          </a:p>
          <a:p>
            <a:pPr marL="0" indent="0">
              <a:lnSpc>
                <a:spcPct val="120000"/>
              </a:lnSpc>
              <a:spcBef>
                <a:spcPts val="0"/>
              </a:spcBef>
              <a:buNone/>
            </a:pPr>
            <a:r>
              <a:rPr lang="en-US" sz="1800">
                <a:effectLst/>
                <a:ea typeface="Calibri" panose="020F0502020204030204" pitchFamily="34" charset="0"/>
              </a:rPr>
              <a:t>Andrews, Armstrong, Austin, Bailey, Bastrop, Bell, Bexar, Blanco, Borden, Bosque, Brazos, Brewster, Briscoe, Brown, Burleson, Burnet, Caldwell, Callahan, Carson, Castro, Childress, Cochran, Coke, Coleman, Collin, Collingsworth, Comal, Comanche, Concho, Coryell, Cottle, Crane, Crockett, Crosby, Dallam, Dallas, Dawson, Deaf Smith, Denton, Dickens, Donley, Eastland, Ector, El Paso, Ellis, Erath, Falls, Fayette, Fisher, Floyd, Freestone, Gaines, Garza, Glasscock, Gray, Grayson, Grimes, Guadalupe, Hale, Hall, Hamilton, Hansford, Hartley, Haskell, Hays, Hemphill, Hill, Hockley, Hood, Houston, Howard, Hutchinson, Irion, Johnson, Jones, Kent, Kimble, King, Knox, Lamb, Lampasas, Lee, Leon, Limestone, Lipscomb, Llano, Loving, Lubbock, Lynn, Madison, Martin, Mason, McCulloch, McLennan, Menard, Midland, Milam, Mills, Mitchell, Moore, Motley, Navarro, Nolan, Ochiltree, Oldham, Parmer, Pecos, Potter, Randall, Reagan, Reeves, Roberts, Robertson, Rockwall, Runnels, San Saba, Schleicher, Scurry, Shackelford, Sherman, Somervell, Stephens, Sterling, Stonewall, Sutton, Swisher, Tarrant, Taylor, Terry, Throckmorton, Tom Green, Travis, Upton, Walker, Waller, Ward, Washington, Wheeler, Williamson, Winkler, Yoakum, </a:t>
            </a:r>
          </a:p>
        </p:txBody>
      </p:sp>
      <p:pic>
        <p:nvPicPr>
          <p:cNvPr id="5" name="Content Placeholder 4">
            <a:extLst>
              <a:ext uri="{FF2B5EF4-FFF2-40B4-BE49-F238E27FC236}">
                <a16:creationId xmlns:a16="http://schemas.microsoft.com/office/drawing/2014/main" id="{50F4D054-ED96-453B-BB32-66EE89A9831C}"/>
              </a:ext>
            </a:extLst>
          </p:cNvPr>
          <p:cNvPicPr>
            <a:picLocks noChangeAspect="1"/>
          </p:cNvPicPr>
          <p:nvPr/>
        </p:nvPicPr>
        <p:blipFill rotWithShape="1">
          <a:blip r:embed="rId2"/>
          <a:srcRect t="4436" r="1" b="-1309"/>
          <a:stretch/>
        </p:blipFill>
        <p:spPr>
          <a:xfrm>
            <a:off x="5218815" y="1203662"/>
            <a:ext cx="6009273" cy="4846320"/>
          </a:xfrm>
          <a:prstGeom prst="rect">
            <a:avLst/>
          </a:prstGeom>
          <a:effectLst/>
        </p:spPr>
      </p:pic>
    </p:spTree>
    <p:extLst>
      <p:ext uri="{BB962C8B-B14F-4D97-AF65-F5344CB8AC3E}">
        <p14:creationId xmlns:p14="http://schemas.microsoft.com/office/powerpoint/2010/main" val="253090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9249-9F9E-4D5C-8C17-A6157B6F3A9A}"/>
              </a:ext>
            </a:extLst>
          </p:cNvPr>
          <p:cNvSpPr>
            <a:spLocks noGrp="1"/>
          </p:cNvSpPr>
          <p:nvPr>
            <p:ph type="title"/>
          </p:nvPr>
        </p:nvSpPr>
        <p:spPr/>
        <p:txBody>
          <a:bodyPr/>
          <a:lstStyle/>
          <a:p>
            <a:r>
              <a:rPr lang="en-US"/>
              <a:t>COMMERCIAL</a:t>
            </a:r>
          </a:p>
        </p:txBody>
      </p:sp>
      <p:sp>
        <p:nvSpPr>
          <p:cNvPr id="3" name="Content Placeholder 2">
            <a:extLst>
              <a:ext uri="{FF2B5EF4-FFF2-40B4-BE49-F238E27FC236}">
                <a16:creationId xmlns:a16="http://schemas.microsoft.com/office/drawing/2014/main" id="{38EBAF9E-C652-4A4A-A196-51A195EC12A1}"/>
              </a:ext>
            </a:extLst>
          </p:cNvPr>
          <p:cNvSpPr>
            <a:spLocks noGrp="1"/>
          </p:cNvSpPr>
          <p:nvPr>
            <p:ph idx="1"/>
          </p:nvPr>
        </p:nvSpPr>
        <p:spPr>
          <a:xfrm>
            <a:off x="366587" y="1315868"/>
            <a:ext cx="10439400" cy="4154984"/>
          </a:xfrm>
        </p:spPr>
        <p:txBody>
          <a:bodyPr vert="horz" lIns="91440" tIns="45720" rIns="91440" bIns="45720" rtlCol="0" anchor="t">
            <a:spAutoFit/>
          </a:bodyPr>
          <a:lstStyle/>
          <a:p>
            <a:pPr marL="0" indent="0">
              <a:lnSpc>
                <a:spcPct val="100000"/>
              </a:lnSpc>
              <a:spcBef>
                <a:spcPts val="0"/>
              </a:spcBef>
              <a:buNone/>
            </a:pPr>
            <a:endParaRPr lang="en-US" sz="2000" b="1"/>
          </a:p>
          <a:p>
            <a:pPr>
              <a:lnSpc>
                <a:spcPct val="100000"/>
              </a:lnSpc>
              <a:spcBef>
                <a:spcPts val="0"/>
              </a:spcBef>
            </a:pPr>
            <a:r>
              <a:rPr lang="en-US" sz="2000"/>
              <a:t>BSWHP offers HMO plans for individuals and families, small groups, and TPA/ASO accounts</a:t>
            </a:r>
          </a:p>
          <a:p>
            <a:pPr lvl="1">
              <a:lnSpc>
                <a:spcPct val="100000"/>
              </a:lnSpc>
              <a:spcBef>
                <a:spcPts val="0"/>
              </a:spcBef>
            </a:pPr>
            <a:r>
              <a:rPr lang="en-US" sz="1600">
                <a:latin typeface="Arial"/>
                <a:cs typeface="Arial"/>
              </a:rPr>
              <a:t>Utilizes the BSWHP network with no out-of-network (OON) benefits; OON providers are not covered except in an emergency</a:t>
            </a:r>
          </a:p>
          <a:p>
            <a:pPr>
              <a:lnSpc>
                <a:spcPct val="100000"/>
              </a:lnSpc>
              <a:spcBef>
                <a:spcPts val="0"/>
              </a:spcBef>
            </a:pPr>
            <a:endParaRPr lang="en-US" sz="2000">
              <a:latin typeface="Arial"/>
              <a:cs typeface="Arial"/>
            </a:endParaRPr>
          </a:p>
          <a:p>
            <a:pPr>
              <a:lnSpc>
                <a:spcPct val="100000"/>
              </a:lnSpc>
              <a:spcBef>
                <a:spcPts val="0"/>
              </a:spcBef>
            </a:pPr>
            <a:r>
              <a:rPr lang="en-US" sz="2000">
                <a:latin typeface="Arial"/>
                <a:cs typeface="Arial"/>
              </a:rPr>
              <a:t>BSWIC offers PPO plans </a:t>
            </a:r>
          </a:p>
          <a:p>
            <a:pPr lvl="1">
              <a:lnSpc>
                <a:spcPct val="100000"/>
              </a:lnSpc>
              <a:spcBef>
                <a:spcPts val="0"/>
              </a:spcBef>
            </a:pPr>
            <a:r>
              <a:rPr lang="en-US" sz="1600">
                <a:latin typeface="Arial"/>
                <a:cs typeface="Arial"/>
              </a:rPr>
              <a:t>Utilizes the BSWIC network with OON benefits; OON providers are covered, but at a higher cost share for members</a:t>
            </a:r>
          </a:p>
          <a:p>
            <a:pPr>
              <a:lnSpc>
                <a:spcPct val="100000"/>
              </a:lnSpc>
              <a:spcBef>
                <a:spcPts val="0"/>
              </a:spcBef>
            </a:pPr>
            <a:endParaRPr lang="en-US" sz="2000">
              <a:latin typeface="Arial"/>
              <a:cs typeface="Arial"/>
            </a:endParaRPr>
          </a:p>
          <a:p>
            <a:pPr>
              <a:lnSpc>
                <a:spcPct val="100000"/>
              </a:lnSpc>
              <a:spcBef>
                <a:spcPts val="0"/>
              </a:spcBef>
            </a:pPr>
            <a:r>
              <a:rPr lang="en-US" sz="2000">
                <a:latin typeface="Arial"/>
                <a:cs typeface="Arial"/>
              </a:rPr>
              <a:t>BSWCP offers HMO plans for large groups </a:t>
            </a:r>
          </a:p>
          <a:p>
            <a:pPr marL="0" indent="0">
              <a:lnSpc>
                <a:spcPct val="100000"/>
              </a:lnSpc>
              <a:spcBef>
                <a:spcPts val="0"/>
              </a:spcBef>
              <a:buNone/>
            </a:pPr>
            <a:endParaRPr lang="en-US" sz="2000"/>
          </a:p>
          <a:p>
            <a:pPr marL="0" indent="0">
              <a:lnSpc>
                <a:spcPct val="100000"/>
              </a:lnSpc>
              <a:spcBef>
                <a:spcPts val="0"/>
              </a:spcBef>
              <a:buNone/>
            </a:pPr>
            <a:r>
              <a:rPr lang="en-US" sz="2000" b="1"/>
              <a:t>Baylor Scott &amp; White Preferred HMO/PPO</a:t>
            </a:r>
          </a:p>
          <a:p>
            <a:pPr>
              <a:lnSpc>
                <a:spcPct val="100000"/>
              </a:lnSpc>
              <a:spcBef>
                <a:spcPts val="0"/>
              </a:spcBef>
            </a:pPr>
            <a:r>
              <a:rPr lang="en-US" sz="2000"/>
              <a:t>BSW Preferred (BSWQA participation/decisions) independent of Tiers (HR decisions)</a:t>
            </a:r>
          </a:p>
        </p:txBody>
      </p:sp>
    </p:spTree>
    <p:extLst>
      <p:ext uri="{BB962C8B-B14F-4D97-AF65-F5344CB8AC3E}">
        <p14:creationId xmlns:p14="http://schemas.microsoft.com/office/powerpoint/2010/main" val="22743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ABF7C-E4BF-47CB-A11B-81B7157F7B6C}"/>
              </a:ext>
            </a:extLst>
          </p:cNvPr>
          <p:cNvSpPr>
            <a:spLocks noGrp="1"/>
          </p:cNvSpPr>
          <p:nvPr>
            <p:ph type="title"/>
          </p:nvPr>
        </p:nvSpPr>
        <p:spPr>
          <a:xfrm>
            <a:off x="1198179" y="442856"/>
            <a:ext cx="10155620" cy="590931"/>
          </a:xfrm>
        </p:spPr>
        <p:txBody>
          <a:bodyPr/>
          <a:lstStyle/>
          <a:p>
            <a:r>
              <a:rPr lang="en-US"/>
              <a:t>PROVIDER WEBSITE</a:t>
            </a:r>
          </a:p>
        </p:txBody>
      </p:sp>
      <p:sp>
        <p:nvSpPr>
          <p:cNvPr id="3" name="Content Placeholder 2">
            <a:extLst>
              <a:ext uri="{FF2B5EF4-FFF2-40B4-BE49-F238E27FC236}">
                <a16:creationId xmlns:a16="http://schemas.microsoft.com/office/drawing/2014/main" id="{B33E15FE-3551-4617-8F0B-CFC763346851}"/>
              </a:ext>
            </a:extLst>
          </p:cNvPr>
          <p:cNvSpPr>
            <a:spLocks noGrp="1"/>
          </p:cNvSpPr>
          <p:nvPr>
            <p:ph idx="1"/>
          </p:nvPr>
        </p:nvSpPr>
        <p:spPr>
          <a:xfrm>
            <a:off x="357350" y="1571518"/>
            <a:ext cx="10439400" cy="867930"/>
          </a:xfrm>
        </p:spPr>
        <p:txBody>
          <a:bodyPr/>
          <a:lstStyle/>
          <a:p>
            <a:r>
              <a:rPr lang="en-US"/>
              <a:t>BSWHealthPlan.com is a valuable resource for providers to obtain information on the following:</a:t>
            </a:r>
          </a:p>
        </p:txBody>
      </p:sp>
      <p:graphicFrame>
        <p:nvGraphicFramePr>
          <p:cNvPr id="8" name="TextBox 5">
            <a:extLst>
              <a:ext uri="{FF2B5EF4-FFF2-40B4-BE49-F238E27FC236}">
                <a16:creationId xmlns:a16="http://schemas.microsoft.com/office/drawing/2014/main" id="{FAF7B89F-759E-4A41-A054-8C5FD6C0D38D}"/>
              </a:ext>
            </a:extLst>
          </p:cNvPr>
          <p:cNvGraphicFramePr/>
          <p:nvPr>
            <p:extLst>
              <p:ext uri="{D42A27DB-BD31-4B8C-83A1-F6EECF244321}">
                <p14:modId xmlns:p14="http://schemas.microsoft.com/office/powerpoint/2010/main" val="1973652836"/>
              </p:ext>
            </p:extLst>
          </p:nvPr>
        </p:nvGraphicFramePr>
        <p:xfrm>
          <a:off x="1530249" y="3136128"/>
          <a:ext cx="8093602" cy="233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1787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4500-43FC-4CE3-B18D-6A517131E9A2}"/>
              </a:ext>
            </a:extLst>
          </p:cNvPr>
          <p:cNvSpPr>
            <a:spLocks noGrp="1"/>
          </p:cNvSpPr>
          <p:nvPr>
            <p:ph type="title"/>
          </p:nvPr>
        </p:nvSpPr>
        <p:spPr/>
        <p:txBody>
          <a:bodyPr/>
          <a:lstStyle/>
          <a:p>
            <a:r>
              <a:rPr lang="en-US"/>
              <a:t>“FIND A PROVIDER” SEARCH TOOL</a:t>
            </a:r>
          </a:p>
        </p:txBody>
      </p:sp>
      <p:sp>
        <p:nvSpPr>
          <p:cNvPr id="3" name="Content Placeholder 2">
            <a:extLst>
              <a:ext uri="{FF2B5EF4-FFF2-40B4-BE49-F238E27FC236}">
                <a16:creationId xmlns:a16="http://schemas.microsoft.com/office/drawing/2014/main" id="{6DE71027-12A4-40DE-9B63-31969704DE6A}"/>
              </a:ext>
            </a:extLst>
          </p:cNvPr>
          <p:cNvSpPr>
            <a:spLocks noGrp="1"/>
          </p:cNvSpPr>
          <p:nvPr>
            <p:ph idx="1"/>
          </p:nvPr>
        </p:nvSpPr>
        <p:spPr>
          <a:xfrm>
            <a:off x="966950" y="1608463"/>
            <a:ext cx="10439400" cy="996170"/>
          </a:xfrm>
        </p:spPr>
        <p:txBody>
          <a:bodyPr/>
          <a:lstStyle/>
          <a:p>
            <a:r>
              <a:rPr lang="en-US"/>
              <a:t>Find a Provider Search: BSWHealthPlan.com</a:t>
            </a:r>
          </a:p>
          <a:p>
            <a:pPr marL="0" indent="0">
              <a:buNone/>
            </a:pPr>
            <a:endParaRPr lang="en-US"/>
          </a:p>
        </p:txBody>
      </p:sp>
      <p:pic>
        <p:nvPicPr>
          <p:cNvPr id="4" name="Picture 3">
            <a:extLst>
              <a:ext uri="{FF2B5EF4-FFF2-40B4-BE49-F238E27FC236}">
                <a16:creationId xmlns:a16="http://schemas.microsoft.com/office/drawing/2014/main" id="{52F5890B-2271-43CD-B2D7-8AFEAB32860C}"/>
              </a:ext>
            </a:extLst>
          </p:cNvPr>
          <p:cNvPicPr/>
          <p:nvPr/>
        </p:nvPicPr>
        <p:blipFill rotWithShape="1">
          <a:blip r:embed="rId2"/>
          <a:srcRect l="15555" t="42519" r="2000" b="6456"/>
          <a:stretch/>
        </p:blipFill>
        <p:spPr>
          <a:xfrm>
            <a:off x="1656080" y="2174240"/>
            <a:ext cx="7538720" cy="3499224"/>
          </a:xfrm>
          <a:prstGeom prst="rect">
            <a:avLst/>
          </a:prstGeom>
          <a:solidFill>
            <a:srgbClr val="008FBE"/>
          </a:solidFill>
        </p:spPr>
      </p:pic>
    </p:spTree>
    <p:extLst>
      <p:ext uri="{BB962C8B-B14F-4D97-AF65-F5344CB8AC3E}">
        <p14:creationId xmlns:p14="http://schemas.microsoft.com/office/powerpoint/2010/main" val="123855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2532D-EF48-4080-94E3-344607767183}"/>
              </a:ext>
            </a:extLst>
          </p:cNvPr>
          <p:cNvSpPr>
            <a:spLocks noGrp="1"/>
          </p:cNvSpPr>
          <p:nvPr>
            <p:ph type="title"/>
          </p:nvPr>
        </p:nvSpPr>
        <p:spPr/>
        <p:txBody>
          <a:bodyPr/>
          <a:lstStyle/>
          <a:p>
            <a:r>
              <a:rPr lang="en-US"/>
              <a:t>PROVIDER CONTRACTING AND SERVICES</a:t>
            </a:r>
          </a:p>
        </p:txBody>
      </p:sp>
      <p:sp>
        <p:nvSpPr>
          <p:cNvPr id="3" name="Content Placeholder 2">
            <a:extLst>
              <a:ext uri="{FF2B5EF4-FFF2-40B4-BE49-F238E27FC236}">
                <a16:creationId xmlns:a16="http://schemas.microsoft.com/office/drawing/2014/main" id="{F6210AC1-000A-4EF4-808C-9397A498DF13}"/>
              </a:ext>
            </a:extLst>
          </p:cNvPr>
          <p:cNvSpPr>
            <a:spLocks noGrp="1"/>
          </p:cNvSpPr>
          <p:nvPr>
            <p:ph idx="1"/>
          </p:nvPr>
        </p:nvSpPr>
        <p:spPr>
          <a:xfrm>
            <a:off x="966950" y="1608463"/>
            <a:ext cx="10439400" cy="3108543"/>
          </a:xfrm>
        </p:spPr>
        <p:txBody>
          <a:bodyPr/>
          <a:lstStyle/>
          <a:p>
            <a:pPr marL="0" indent="0">
              <a:lnSpc>
                <a:spcPct val="100000"/>
              </a:lnSpc>
              <a:spcBef>
                <a:spcPts val="0"/>
              </a:spcBef>
              <a:buNone/>
            </a:pPr>
            <a:r>
              <a:rPr lang="en-US"/>
              <a:t>Visit BSWHealthPlan.com for the following forms:</a:t>
            </a:r>
          </a:p>
          <a:p>
            <a:pPr marL="0" indent="0">
              <a:lnSpc>
                <a:spcPct val="100000"/>
              </a:lnSpc>
              <a:spcBef>
                <a:spcPts val="0"/>
              </a:spcBef>
              <a:buNone/>
            </a:pPr>
            <a:endParaRPr lang="en-US"/>
          </a:p>
          <a:p>
            <a:pPr>
              <a:lnSpc>
                <a:spcPct val="100000"/>
              </a:lnSpc>
              <a:spcBef>
                <a:spcPts val="0"/>
              </a:spcBef>
            </a:pPr>
            <a:r>
              <a:rPr lang="en-US"/>
              <a:t>Join Our Network Form</a:t>
            </a:r>
          </a:p>
          <a:p>
            <a:pPr>
              <a:lnSpc>
                <a:spcPct val="100000"/>
              </a:lnSpc>
              <a:spcBef>
                <a:spcPts val="0"/>
              </a:spcBef>
            </a:pPr>
            <a:r>
              <a:rPr lang="en-US"/>
              <a:t>Add Provider to Existing Contract Form</a:t>
            </a:r>
          </a:p>
          <a:p>
            <a:pPr>
              <a:lnSpc>
                <a:spcPct val="100000"/>
              </a:lnSpc>
              <a:spcBef>
                <a:spcPts val="0"/>
              </a:spcBef>
            </a:pPr>
            <a:r>
              <a:rPr lang="en-US"/>
              <a:t>Provider Change of Address Form</a:t>
            </a:r>
          </a:p>
          <a:p>
            <a:pPr>
              <a:lnSpc>
                <a:spcPct val="100000"/>
              </a:lnSpc>
              <a:spcBef>
                <a:spcPts val="0"/>
              </a:spcBef>
            </a:pPr>
            <a:r>
              <a:rPr lang="en-US"/>
              <a:t>Modify Existing Contract Form</a:t>
            </a:r>
          </a:p>
          <a:p>
            <a:pPr>
              <a:lnSpc>
                <a:spcPct val="100000"/>
              </a:lnSpc>
              <a:spcBef>
                <a:spcPts val="0"/>
              </a:spcBef>
            </a:pPr>
            <a:r>
              <a:rPr lang="en-US"/>
              <a:t>Terminate Provider Contract Form</a:t>
            </a:r>
          </a:p>
        </p:txBody>
      </p:sp>
    </p:spTree>
    <p:extLst>
      <p:ext uri="{BB962C8B-B14F-4D97-AF65-F5344CB8AC3E}">
        <p14:creationId xmlns:p14="http://schemas.microsoft.com/office/powerpoint/2010/main" val="1777807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3594-45BB-4249-AB8B-138010E11F01}"/>
              </a:ext>
            </a:extLst>
          </p:cNvPr>
          <p:cNvSpPr>
            <a:spLocks noGrp="1"/>
          </p:cNvSpPr>
          <p:nvPr>
            <p:ph type="title"/>
          </p:nvPr>
        </p:nvSpPr>
        <p:spPr/>
        <p:txBody>
          <a:bodyPr/>
          <a:lstStyle/>
          <a:p>
            <a:r>
              <a:rPr lang="en-US"/>
              <a:t>PROVIDER PORTAL</a:t>
            </a:r>
          </a:p>
        </p:txBody>
      </p:sp>
      <p:sp>
        <p:nvSpPr>
          <p:cNvPr id="3" name="Content Placeholder 2">
            <a:extLst>
              <a:ext uri="{FF2B5EF4-FFF2-40B4-BE49-F238E27FC236}">
                <a16:creationId xmlns:a16="http://schemas.microsoft.com/office/drawing/2014/main" id="{F1964920-2451-4509-8B79-AED9325C4007}"/>
              </a:ext>
            </a:extLst>
          </p:cNvPr>
          <p:cNvSpPr>
            <a:spLocks noGrp="1"/>
          </p:cNvSpPr>
          <p:nvPr>
            <p:ph idx="1"/>
          </p:nvPr>
        </p:nvSpPr>
        <p:spPr>
          <a:xfrm>
            <a:off x="585754" y="1186187"/>
            <a:ext cx="5690235" cy="4739759"/>
          </a:xfrm>
        </p:spPr>
        <p:txBody>
          <a:bodyPr numCol="2"/>
          <a:lstStyle/>
          <a:p>
            <a:r>
              <a:rPr lang="en-US" sz="2000"/>
              <a:t>Check member eligibility &amp; benefits</a:t>
            </a:r>
          </a:p>
          <a:p>
            <a:r>
              <a:rPr lang="en-US" sz="2000"/>
              <a:t>Check claims &amp; payment status</a:t>
            </a:r>
          </a:p>
          <a:p>
            <a:r>
              <a:rPr lang="en-US" sz="2000"/>
              <a:t>Look up codes to determine Prior Authorization requirements</a:t>
            </a:r>
          </a:p>
          <a:p>
            <a:r>
              <a:rPr lang="en-US" sz="2000"/>
              <a:t>View claim denial codes</a:t>
            </a:r>
          </a:p>
          <a:p>
            <a:r>
              <a:rPr lang="en-US" sz="2000"/>
              <a:t>Search reimbursement codes</a:t>
            </a:r>
          </a:p>
          <a:p>
            <a:endParaRPr lang="en-US" sz="2000"/>
          </a:p>
          <a:p>
            <a:endParaRPr lang="en-US" sz="2000"/>
          </a:p>
          <a:p>
            <a:r>
              <a:rPr lang="en-US" sz="2000"/>
              <a:t>Submit case management referrals</a:t>
            </a:r>
          </a:p>
          <a:p>
            <a:r>
              <a:rPr lang="en-US" sz="2000"/>
              <a:t>Submit Prior Authorization requests</a:t>
            </a:r>
          </a:p>
          <a:p>
            <a:r>
              <a:rPr lang="en-US" sz="2000"/>
              <a:t>Register as a group provider</a:t>
            </a:r>
          </a:p>
          <a:p>
            <a:r>
              <a:rPr lang="en-US" sz="2000"/>
              <a:t>Add provider to an existing registration (using individual NPIs)</a:t>
            </a:r>
          </a:p>
          <a:p>
            <a:r>
              <a:rPr lang="en-US" sz="2000"/>
              <a:t>Submit redeterminations</a:t>
            </a:r>
          </a:p>
        </p:txBody>
      </p:sp>
      <p:pic>
        <p:nvPicPr>
          <p:cNvPr id="24" name="Picture 1">
            <a:extLst>
              <a:ext uri="{FF2B5EF4-FFF2-40B4-BE49-F238E27FC236}">
                <a16:creationId xmlns:a16="http://schemas.microsoft.com/office/drawing/2014/main" id="{7889E8E8-48D4-4033-897B-6DB8B3097B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6535" y="1490987"/>
            <a:ext cx="4553585" cy="293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1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F0B8-628D-4D84-98A5-A94EE81DDA00}"/>
              </a:ext>
            </a:extLst>
          </p:cNvPr>
          <p:cNvSpPr>
            <a:spLocks noGrp="1"/>
          </p:cNvSpPr>
          <p:nvPr>
            <p:ph type="title"/>
          </p:nvPr>
        </p:nvSpPr>
        <p:spPr>
          <a:xfrm>
            <a:off x="1198179" y="442856"/>
            <a:ext cx="10155620" cy="590931"/>
          </a:xfrm>
        </p:spPr>
        <p:txBody>
          <a:bodyPr/>
          <a:lstStyle/>
          <a:p>
            <a:r>
              <a:rPr lang="en-US"/>
              <a:t>CLAIMS AND BILLING </a:t>
            </a:r>
          </a:p>
        </p:txBody>
      </p:sp>
      <p:sp>
        <p:nvSpPr>
          <p:cNvPr id="3" name="Content Placeholder 2">
            <a:extLst>
              <a:ext uri="{FF2B5EF4-FFF2-40B4-BE49-F238E27FC236}">
                <a16:creationId xmlns:a16="http://schemas.microsoft.com/office/drawing/2014/main" id="{718258B8-6643-4DD0-8B42-661EE05A58E9}"/>
              </a:ext>
            </a:extLst>
          </p:cNvPr>
          <p:cNvSpPr>
            <a:spLocks noGrp="1"/>
          </p:cNvSpPr>
          <p:nvPr>
            <p:ph idx="1"/>
          </p:nvPr>
        </p:nvSpPr>
        <p:spPr>
          <a:xfrm>
            <a:off x="580736" y="1303045"/>
            <a:ext cx="10439400" cy="4847481"/>
          </a:xfrm>
        </p:spPr>
        <p:txBody>
          <a:bodyPr/>
          <a:lstStyle/>
          <a:p>
            <a:pPr marL="0" indent="0">
              <a:lnSpc>
                <a:spcPct val="100000"/>
              </a:lnSpc>
              <a:spcBef>
                <a:spcPts val="0"/>
              </a:spcBef>
              <a:buNone/>
            </a:pPr>
            <a:r>
              <a:rPr lang="en-US" sz="1900" b="1"/>
              <a:t>Electronic Claims </a:t>
            </a:r>
          </a:p>
          <a:p>
            <a:pPr>
              <a:lnSpc>
                <a:spcPct val="100000"/>
              </a:lnSpc>
              <a:spcBef>
                <a:spcPts val="0"/>
              </a:spcBef>
            </a:pPr>
            <a:r>
              <a:rPr lang="en-US" sz="1900"/>
              <a:t>BSWHP strongly encourages providers to submit claims electronically </a:t>
            </a:r>
          </a:p>
          <a:p>
            <a:pPr>
              <a:lnSpc>
                <a:spcPct val="100000"/>
              </a:lnSpc>
              <a:spcBef>
                <a:spcPts val="0"/>
              </a:spcBef>
            </a:pPr>
            <a:r>
              <a:rPr lang="en-US" sz="1900"/>
              <a:t>Accept direct Electronic Data Interchange (EDI) submissions or submissions through Availity Clearinghouse </a:t>
            </a:r>
          </a:p>
          <a:p>
            <a:pPr>
              <a:lnSpc>
                <a:spcPct val="100000"/>
              </a:lnSpc>
              <a:spcBef>
                <a:spcPts val="0"/>
              </a:spcBef>
            </a:pPr>
            <a:r>
              <a:rPr lang="en-US" sz="1900"/>
              <a:t>Electronic claims can be submitted to Payer ID: 88030 </a:t>
            </a:r>
          </a:p>
          <a:p>
            <a:pPr>
              <a:lnSpc>
                <a:spcPct val="100000"/>
              </a:lnSpc>
              <a:spcBef>
                <a:spcPts val="0"/>
              </a:spcBef>
            </a:pPr>
            <a:r>
              <a:rPr lang="en-US" sz="1900"/>
              <a:t>Details at BSWHP website: BSWHealthPlan.com</a:t>
            </a:r>
          </a:p>
          <a:p>
            <a:pPr>
              <a:lnSpc>
                <a:spcPct val="100000"/>
              </a:lnSpc>
              <a:spcBef>
                <a:spcPts val="0"/>
              </a:spcBef>
            </a:pPr>
            <a:endParaRPr lang="en-US" sz="1900"/>
          </a:p>
          <a:p>
            <a:pPr marL="0" indent="0">
              <a:lnSpc>
                <a:spcPct val="100000"/>
              </a:lnSpc>
              <a:spcBef>
                <a:spcPts val="0"/>
              </a:spcBef>
              <a:buNone/>
            </a:pPr>
            <a:r>
              <a:rPr lang="en-US" sz="1900" b="1"/>
              <a:t>Paper Claims </a:t>
            </a:r>
          </a:p>
          <a:p>
            <a:pPr>
              <a:lnSpc>
                <a:spcPct val="100000"/>
              </a:lnSpc>
              <a:spcBef>
                <a:spcPts val="0"/>
              </a:spcBef>
            </a:pPr>
            <a:r>
              <a:rPr lang="en-US" sz="1900"/>
              <a:t>BSWHP will accept paper claims that are properly filed on UB-04 or CMS 1500 Claims Forms </a:t>
            </a:r>
          </a:p>
          <a:p>
            <a:pPr>
              <a:lnSpc>
                <a:spcPct val="100000"/>
              </a:lnSpc>
              <a:spcBef>
                <a:spcPts val="0"/>
              </a:spcBef>
            </a:pPr>
            <a:r>
              <a:rPr lang="en-US" sz="1900"/>
              <a:t>All claim forms must be typed; handwritten forms are not accepted </a:t>
            </a:r>
          </a:p>
          <a:p>
            <a:pPr>
              <a:lnSpc>
                <a:spcPct val="100000"/>
              </a:lnSpc>
              <a:spcBef>
                <a:spcPts val="0"/>
              </a:spcBef>
            </a:pPr>
            <a:r>
              <a:rPr lang="en-US" sz="1900"/>
              <a:t>Faxed claim forms are not accepted </a:t>
            </a:r>
          </a:p>
          <a:p>
            <a:pPr>
              <a:lnSpc>
                <a:spcPct val="100000"/>
              </a:lnSpc>
              <a:spcBef>
                <a:spcPts val="0"/>
              </a:spcBef>
            </a:pPr>
            <a:r>
              <a:rPr lang="en-US" sz="1900"/>
              <a:t>Paper claims can be mailed to: </a:t>
            </a:r>
          </a:p>
          <a:p>
            <a:pPr marL="2973388" indent="0">
              <a:lnSpc>
                <a:spcPct val="100000"/>
              </a:lnSpc>
              <a:spcBef>
                <a:spcPts val="0"/>
              </a:spcBef>
              <a:buNone/>
            </a:pPr>
            <a:r>
              <a:rPr lang="en-US" sz="1900"/>
              <a:t>Baylor Scott &amp; White Health Plan ATTN: Claims Department </a:t>
            </a:r>
            <a:br>
              <a:rPr lang="en-US" sz="1900"/>
            </a:br>
            <a:r>
              <a:rPr lang="en-US" sz="1900"/>
              <a:t>PO Box 21800 Eagan, MN 55121-0800</a:t>
            </a:r>
          </a:p>
          <a:p>
            <a:pPr marL="2973388" indent="0">
              <a:lnSpc>
                <a:spcPct val="100000"/>
              </a:lnSpc>
              <a:spcBef>
                <a:spcPts val="0"/>
              </a:spcBef>
              <a:buNone/>
            </a:pPr>
            <a:r>
              <a:rPr lang="en-US" sz="1900"/>
              <a:t> </a:t>
            </a:r>
          </a:p>
          <a:p>
            <a:pPr marL="0" indent="0">
              <a:lnSpc>
                <a:spcPct val="100000"/>
              </a:lnSpc>
              <a:spcBef>
                <a:spcPts val="0"/>
              </a:spcBef>
              <a:buNone/>
            </a:pPr>
            <a:endParaRPr lang="en-US" sz="1200"/>
          </a:p>
          <a:p>
            <a:pPr marL="0" indent="0">
              <a:lnSpc>
                <a:spcPct val="100000"/>
              </a:lnSpc>
              <a:spcBef>
                <a:spcPts val="0"/>
              </a:spcBef>
              <a:buNone/>
            </a:pPr>
            <a:r>
              <a:rPr lang="en-US" sz="1200"/>
              <a:t>Additional information: BSWHealthPlan.com  </a:t>
            </a:r>
          </a:p>
        </p:txBody>
      </p:sp>
    </p:spTree>
    <p:extLst>
      <p:ext uri="{BB962C8B-B14F-4D97-AF65-F5344CB8AC3E}">
        <p14:creationId xmlns:p14="http://schemas.microsoft.com/office/powerpoint/2010/main" val="1427656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5424B96A19C841AC4114F340293B44" ma:contentTypeVersion="3" ma:contentTypeDescription="Create a new document." ma:contentTypeScope="" ma:versionID="af3241a646aa3dd043c77cd29d746334">
  <xsd:schema xmlns:xsd="http://www.w3.org/2001/XMLSchema" xmlns:xs="http://www.w3.org/2001/XMLSchema" xmlns:p="http://schemas.microsoft.com/office/2006/metadata/properties" xmlns:ns1="http://schemas.microsoft.com/sharepoint/v3" xmlns:ns2="daccee94-7661-4d16-b505-2e2cf306a35d" targetNamespace="http://schemas.microsoft.com/office/2006/metadata/properties" ma:root="true" ma:fieldsID="9ea8462d84b73d3fbc950c5f26031795" ns1:_="" ns2:_="">
    <xsd:import namespace="http://schemas.microsoft.com/sharepoint/v3"/>
    <xsd:import namespace="daccee94-7661-4d16-b505-2e2cf306a35d"/>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ccee94-7661-4d16-b505-2e2cf306a3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C0E748-D459-46C0-8213-A3CDC71A67E2}"/>
</file>

<file path=customXml/itemProps2.xml><?xml version="1.0" encoding="utf-8"?>
<ds:datastoreItem xmlns:ds="http://schemas.openxmlformats.org/officeDocument/2006/customXml" ds:itemID="{B1D3DC08-7FB4-4102-937D-C812F6615AC9}"/>
</file>

<file path=customXml/itemProps3.xml><?xml version="1.0" encoding="utf-8"?>
<ds:datastoreItem xmlns:ds="http://schemas.openxmlformats.org/officeDocument/2006/customXml" ds:itemID="{D22DCFF1-3FC8-454A-BB96-75FA3C16511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0</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Commercial Provider  Orientation </vt:lpstr>
      <vt:lpstr>ABOUT BAYLOR SCOTT &amp; WHITE HEALTH PLAN</vt:lpstr>
      <vt:lpstr>BSW PLUS SERVICE AREA</vt:lpstr>
      <vt:lpstr>COMMERCIAL</vt:lpstr>
      <vt:lpstr>PROVIDER WEBSITE</vt:lpstr>
      <vt:lpstr>“FIND A PROVIDER” SEARCH TOOL</vt:lpstr>
      <vt:lpstr>PROVIDER CONTRACTING AND SERVICES</vt:lpstr>
      <vt:lpstr>PROVIDER PORTAL</vt:lpstr>
      <vt:lpstr>CLAIMS AND BILLING </vt:lpstr>
      <vt:lpstr>CLAIMS AND BILLING (CONT’D)</vt:lpstr>
      <vt:lpstr>REDETERMINATIONS</vt:lpstr>
      <vt:lpstr>APPEALS AND COMPLAINTS </vt:lpstr>
      <vt:lpstr>PROVIDER PAYMENT OPTIONS </vt:lpstr>
      <vt:lpstr>ACCOUNT RECONCILIATION  (RETRACTIONS/RECOUPMENTS)  </vt:lpstr>
      <vt:lpstr>ACCOUNT RECONCILIATION  (RETURNED/REFUND CHECKS)  </vt:lpstr>
      <vt:lpstr>IN-NETWORK REFERRALS </vt:lpstr>
      <vt:lpstr>COORDINATION OF BENEFITS (COB) </vt:lpstr>
      <vt:lpstr>QUALITY IMPROVEMENT (QI) PROGRAM </vt:lpstr>
      <vt:lpstr>HEALTHCARE EFFECTIVENESS DATA AND  INFORMATION SET (HEDIS)  </vt:lpstr>
      <vt:lpstr>NATIONAL COMMITTEE FOR QUALITY  ASSURANCE (NCQA)  </vt:lpstr>
      <vt:lpstr>HEALTH SERVICES DIVISION (HSD) </vt:lpstr>
      <vt:lpstr>PHARMACY SERVICES </vt:lpstr>
      <vt:lpstr>FRAUD, WASTE AND ABUSE (FWA) </vt:lpstr>
      <vt:lpstr>EXAMPLES OF FRAUD, WASTE AND  ABUSE (FWA)  </vt:lpstr>
      <vt:lpstr>IMPORTANT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Ellingburg, Susan</dc:creator>
  <cp:revision>1</cp:revision>
  <dcterms:created xsi:type="dcterms:W3CDTF">2021-09-03T15:44:13Z</dcterms:created>
  <dcterms:modified xsi:type="dcterms:W3CDTF">2021-12-22T15:53:15Z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0x010100C45424B96A19C841AC4114F340293B44</vt:lpwstr>
  </property>
</Properties>
</file>